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94" r:id="rId2"/>
    <p:sldId id="343" r:id="rId3"/>
    <p:sldId id="304" r:id="rId4"/>
    <p:sldId id="347" r:id="rId5"/>
    <p:sldId id="350" r:id="rId6"/>
    <p:sldId id="351" r:id="rId7"/>
    <p:sldId id="353" r:id="rId8"/>
    <p:sldId id="348" r:id="rId9"/>
    <p:sldId id="349" r:id="rId10"/>
    <p:sldId id="305" r:id="rId11"/>
    <p:sldId id="306" r:id="rId12"/>
    <p:sldId id="307" r:id="rId13"/>
    <p:sldId id="358" r:id="rId14"/>
    <p:sldId id="371" r:id="rId15"/>
    <p:sldId id="355" r:id="rId16"/>
    <p:sldId id="380" r:id="rId17"/>
    <p:sldId id="308" r:id="rId18"/>
    <p:sldId id="354" r:id="rId19"/>
    <p:sldId id="383" r:id="rId20"/>
    <p:sldId id="384" r:id="rId21"/>
    <p:sldId id="385" r:id="rId22"/>
    <p:sldId id="381" r:id="rId23"/>
    <p:sldId id="364" r:id="rId24"/>
    <p:sldId id="365" r:id="rId25"/>
    <p:sldId id="376" r:id="rId26"/>
    <p:sldId id="366" r:id="rId27"/>
    <p:sldId id="368" r:id="rId28"/>
    <p:sldId id="372" r:id="rId29"/>
    <p:sldId id="373" r:id="rId30"/>
    <p:sldId id="377" r:id="rId31"/>
    <p:sldId id="378" r:id="rId32"/>
    <p:sldId id="359" r:id="rId33"/>
    <p:sldId id="382" r:id="rId34"/>
    <p:sldId id="296" r:id="rId35"/>
  </p:sldIdLst>
  <p:sldSz cx="12192000" cy="6858000"/>
  <p:notesSz cx="6858000" cy="9144000"/>
  <p:custDataLst>
    <p:tags r:id="rId3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2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72"/>
    <p:restoredTop sz="83307" autoAdjust="0"/>
  </p:normalViewPr>
  <p:slideViewPr>
    <p:cSldViewPr snapToGrid="0" showGuides="1">
      <p:cViewPr>
        <p:scale>
          <a:sx n="90" d="100"/>
          <a:sy n="90" d="100"/>
        </p:scale>
        <p:origin x="11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86-1A4B-B26D-521BE626A2D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486-1A4B-B26D-521BE626A2D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486-1A4B-B26D-521BE626A2D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486-1A4B-B26D-521BE626A2DB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86-1A4B-B26D-521BE626A2DB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1.5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486-1A4B-B26D-521BE626A2D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38756704"/>
        <c:axId val="539834768"/>
      </c:barChart>
      <c:catAx>
        <c:axId val="538756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9834768"/>
        <c:crosses val="autoZero"/>
        <c:auto val="1"/>
        <c:lblAlgn val="ctr"/>
        <c:lblOffset val="100"/>
        <c:noMultiLvlLbl val="0"/>
      </c:catAx>
      <c:valAx>
        <c:axId val="539834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8756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888-F24D-B9AD-5A2D5CBDEB1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888-F24D-B9AD-5A2D5CBDEB1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888-F24D-B9AD-5A2D5CBDEB1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888-F24D-B9AD-5A2D5CBDEB1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888-F24D-B9AD-5A2D5CBDEB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tags" Target="../tags/tag7.xm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2D7D24-C3C8-C54B-9024-17217159F06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6966F2-7042-C24F-A107-D1BB88DAECD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5B5ECF-13BD-994C-A0E1-6D91C02EC8AD}" type="datetimeFigureOut">
              <a:rPr lang="en-US" smtClean="0"/>
              <a:t>3/7/22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ABA5CC-E357-AE49-980E-5090F4E1D3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FD1453-1B83-8349-902C-9795CA4BB3C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BC79-7A6F-5044-8C91-7384981956B2}" type="slidenum">
              <a:rPr lang="en-US" smtClean="0"/>
              <a:t>‹#›</a:t>
            </a:fld>
            <a:endParaRPr lang="en-US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868035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F3748D-89A4-4181-97BB-F4CC28CE04D1}" type="datetimeFigureOut">
              <a:rPr lang="en-US" smtClean="0"/>
              <a:t>3/7/22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250490-20F9-44C5-BAC2-155BE9A69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671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50490-20F9-44C5-BAC2-155BE9A69A7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033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50490-20F9-44C5-BAC2-155BE9A69A7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85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50490-20F9-44C5-BAC2-155BE9A69A7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330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50490-20F9-44C5-BAC2-155BE9A69A7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619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50490-20F9-44C5-BAC2-155BE9A69A7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534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50490-20F9-44C5-BAC2-155BE9A69A7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052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50490-20F9-44C5-BAC2-155BE9A69A7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699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50490-20F9-44C5-BAC2-155BE9A69A7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07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chart" Target="../charts/chart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06905" y="514923"/>
            <a:ext cx="10313233" cy="701731"/>
          </a:xfrm>
        </p:spPr>
        <p:txBody>
          <a:bodyPr wrap="square" anchor="b">
            <a:spAutoFit/>
          </a:bodyPr>
          <a:lstStyle>
            <a:lvl1pPr algn="ctr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CIS4360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6904" y="5373496"/>
            <a:ext cx="10313233" cy="121661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Title of Presentation</a:t>
            </a:r>
          </a:p>
        </p:txBody>
      </p:sp>
    </p:spTree>
    <p:extLst>
      <p:ext uri="{BB962C8B-B14F-4D97-AF65-F5344CB8AC3E}">
        <p14:creationId xmlns:p14="http://schemas.microsoft.com/office/powerpoint/2010/main" val="33245144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title="-">
            <a:extLst>
              <a:ext uri="{FF2B5EF4-FFF2-40B4-BE49-F238E27FC236}">
                <a16:creationId xmlns:a16="http://schemas.microsoft.com/office/drawing/2014/main" id="{40B66C86-B6E2-BE44-8C52-214888B33B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295631" y="0"/>
            <a:ext cx="9461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8590117" y="3118955"/>
            <a:ext cx="6357179" cy="556591"/>
          </a:xfrm>
        </p:spPr>
        <p:txBody>
          <a:bodyPr wrap="square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6209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Heading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3932318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A8BB2CBE-2959-4B45-980E-9B13986F993E}"/>
              </a:ext>
            </a:extLst>
          </p:cNvPr>
          <p:cNvSpPr txBox="1"/>
          <p:nvPr userDrawn="1"/>
        </p:nvSpPr>
        <p:spPr>
          <a:xfrm>
            <a:off x="1578004" y="2094143"/>
            <a:ext cx="3969519" cy="484748"/>
          </a:xfrm>
          <a:prstGeom prst="rect">
            <a:avLst/>
          </a:prstGeom>
          <a:solidFill>
            <a:schemeClr val="tx2"/>
          </a:solidFill>
          <a:ln w="50800" cap="rnd">
            <a:solidFill>
              <a:schemeClr val="tx2"/>
            </a:solidFill>
          </a:ln>
        </p:spPr>
        <p:txBody>
          <a:bodyPr wrap="square" lIns="91440" tIns="91440" rIns="182880" bIns="182880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r>
              <a:rPr lang="en-US" sz="1350" b="0" i="0" dirty="0">
                <a:ln>
                  <a:noFill/>
                </a:ln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Definition: Goes Here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F4CCA1-F37F-C04D-B739-37A72E1E5A04}"/>
              </a:ext>
            </a:extLst>
          </p:cNvPr>
          <p:cNvSpPr txBox="1"/>
          <p:nvPr userDrawn="1"/>
        </p:nvSpPr>
        <p:spPr>
          <a:xfrm>
            <a:off x="1578004" y="2749875"/>
            <a:ext cx="3969519" cy="446276"/>
          </a:xfrm>
          <a:prstGeom prst="rect">
            <a:avLst/>
          </a:prstGeom>
          <a:solidFill>
            <a:schemeClr val="bg1"/>
          </a:solidFill>
          <a:ln w="25400" cap="rnd">
            <a:solidFill>
              <a:schemeClr val="tx2"/>
            </a:solidFill>
          </a:ln>
        </p:spPr>
        <p:txBody>
          <a:bodyPr wrap="square" lIns="91440" tIns="91440" rIns="182880" bIns="182880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endParaRPr lang="en-US" sz="1100" dirty="0">
              <a:ln>
                <a:noFill/>
              </a:ln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69863C-FAA0-3A43-92DE-056F4684339A}"/>
              </a:ext>
            </a:extLst>
          </p:cNvPr>
          <p:cNvSpPr txBox="1"/>
          <p:nvPr userDrawn="1"/>
        </p:nvSpPr>
        <p:spPr>
          <a:xfrm>
            <a:off x="1578003" y="3528051"/>
            <a:ext cx="3969519" cy="446276"/>
          </a:xfrm>
          <a:prstGeom prst="rect">
            <a:avLst/>
          </a:prstGeom>
          <a:solidFill>
            <a:schemeClr val="bg1"/>
          </a:solidFill>
          <a:ln w="25400" cap="rnd">
            <a:solidFill>
              <a:schemeClr val="accent2"/>
            </a:solidFill>
          </a:ln>
        </p:spPr>
        <p:txBody>
          <a:bodyPr wrap="square" lIns="91440" tIns="91440" rIns="182880" bIns="182880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endParaRPr lang="en-US" sz="1100" dirty="0">
              <a:ln>
                <a:noFill/>
              </a:ln>
              <a:solidFill>
                <a:schemeClr val="tx1"/>
              </a:solidFill>
              <a:latin typeface="+mn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53C65D-C001-C049-BAFD-C93B987FEA7B}"/>
              </a:ext>
            </a:extLst>
          </p:cNvPr>
          <p:cNvSpPr txBox="1"/>
          <p:nvPr userDrawn="1"/>
        </p:nvSpPr>
        <p:spPr>
          <a:xfrm>
            <a:off x="1578003" y="4302264"/>
            <a:ext cx="3969519" cy="446276"/>
          </a:xfrm>
          <a:prstGeom prst="rect">
            <a:avLst/>
          </a:prstGeom>
          <a:solidFill>
            <a:schemeClr val="bg1"/>
          </a:solidFill>
          <a:ln w="25400" cap="rnd">
            <a:solidFill>
              <a:schemeClr val="accent6"/>
            </a:solidFill>
          </a:ln>
        </p:spPr>
        <p:txBody>
          <a:bodyPr wrap="square" lIns="91440" tIns="91440" rIns="182880" bIns="182880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endParaRPr lang="en-US" sz="1100" dirty="0">
              <a:ln>
                <a:noFill/>
              </a:ln>
              <a:solidFill>
                <a:schemeClr val="tx1"/>
              </a:solidFill>
              <a:latin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BD49F7C-0ED1-4042-8D85-730D40BF53A6}"/>
              </a:ext>
            </a:extLst>
          </p:cNvPr>
          <p:cNvSpPr txBox="1"/>
          <p:nvPr userDrawn="1"/>
        </p:nvSpPr>
        <p:spPr>
          <a:xfrm>
            <a:off x="1578003" y="5084403"/>
            <a:ext cx="3969519" cy="577081"/>
          </a:xfrm>
          <a:prstGeom prst="rect">
            <a:avLst/>
          </a:prstGeom>
          <a:solidFill>
            <a:schemeClr val="accent3"/>
          </a:solidFill>
          <a:ln w="25400" cap="rnd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182880" rIns="91440" bIns="182880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l"/>
            <a:r>
              <a:rPr lang="en-US" sz="1350" b="0" i="0" dirty="0">
                <a:solidFill>
                  <a:schemeClr val="bg1"/>
                </a:solidFill>
                <a:effectLst>
                  <a:outerShdw blurRad="50800" dist="50800" dir="2940000" sx="10000" sy="10000" algn="ctr" rotWithShape="0">
                    <a:srgbClr val="000000"/>
                  </a:outerShdw>
                </a:effectLst>
                <a:latin typeface="+mn-lt"/>
                <a:cs typeface="Calibri" panose="020F0502020204030204" pitchFamily="34" charset="0"/>
              </a:rPr>
              <a:t>On screen instructions go here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8980A8-27ED-C948-AA1D-30C0D9C64650}"/>
              </a:ext>
            </a:extLst>
          </p:cNvPr>
          <p:cNvSpPr txBox="1"/>
          <p:nvPr userDrawn="1"/>
        </p:nvSpPr>
        <p:spPr>
          <a:xfrm>
            <a:off x="6681592" y="3267424"/>
            <a:ext cx="3176197" cy="784830"/>
          </a:xfrm>
          <a:prstGeom prst="rect">
            <a:avLst/>
          </a:prstGeom>
          <a:solidFill>
            <a:schemeClr val="accent1"/>
          </a:solidFill>
          <a:ln w="0" cap="rnd">
            <a:noFill/>
          </a:ln>
        </p:spPr>
        <p:txBody>
          <a:bodyPr wrap="square" lIns="91440" tIns="182880" rIns="182880" bIns="182880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lvl="0"/>
            <a:r>
              <a:rPr lang="en-US" sz="1350" b="0" i="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Use for quotes or small pieces of content that aren’t voiced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11F8A82-3116-7045-9D8C-26523B03FE6A}"/>
              </a:ext>
            </a:extLst>
          </p:cNvPr>
          <p:cNvSpPr txBox="1"/>
          <p:nvPr userDrawn="1"/>
        </p:nvSpPr>
        <p:spPr>
          <a:xfrm>
            <a:off x="6681592" y="2163339"/>
            <a:ext cx="3176197" cy="584775"/>
          </a:xfrm>
          <a:prstGeom prst="rect">
            <a:avLst/>
          </a:prstGeom>
          <a:solidFill>
            <a:schemeClr val="accent4"/>
          </a:solidFill>
          <a:ln w="50800" cap="rnd">
            <a:solidFill>
              <a:schemeClr val="accent4"/>
            </a:solidFill>
          </a:ln>
        </p:spPr>
        <p:txBody>
          <a:bodyPr wrap="square" lIns="91440" tIns="182880" rIns="182880" bIns="182880" rtlCol="0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r>
              <a:rPr lang="en-US" sz="1400" b="0" i="0" dirty="0">
                <a:ln>
                  <a:noFill/>
                </a:ln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This is a heading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B9B1003-59F3-AE4A-9334-353C4775B350}"/>
              </a:ext>
            </a:extLst>
          </p:cNvPr>
          <p:cNvGrpSpPr/>
          <p:nvPr userDrawn="1"/>
        </p:nvGrpSpPr>
        <p:grpSpPr>
          <a:xfrm>
            <a:off x="7031801" y="4503820"/>
            <a:ext cx="2475776" cy="1161165"/>
            <a:chOff x="5183671" y="5332804"/>
            <a:chExt cx="2426204" cy="1137915"/>
          </a:xfrm>
          <a:solidFill>
            <a:schemeClr val="accent3"/>
          </a:solidFill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D4F7993-B29E-8B4A-93EA-72A28FAA8374}"/>
                </a:ext>
              </a:extLst>
            </p:cNvPr>
            <p:cNvGrpSpPr/>
            <p:nvPr userDrawn="1"/>
          </p:nvGrpSpPr>
          <p:grpSpPr>
            <a:xfrm>
              <a:off x="5183671" y="5332804"/>
              <a:ext cx="2426204" cy="1137915"/>
              <a:chOff x="307826" y="2082546"/>
              <a:chExt cx="2426204" cy="1137915"/>
            </a:xfrm>
            <a:grpFill/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46D1F194-EA78-4243-88F4-3A4E7EE1FCAA}"/>
                  </a:ext>
                </a:extLst>
              </p:cNvPr>
              <p:cNvSpPr/>
              <p:nvPr userDrawn="1"/>
            </p:nvSpPr>
            <p:spPr>
              <a:xfrm>
                <a:off x="307826" y="2082546"/>
                <a:ext cx="2426204" cy="87354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lIns="685800" rtlCol="0" anchor="ctr" anchorCtr="0"/>
              <a:lstStyle/>
              <a:p>
                <a:pPr lvl="0"/>
                <a:r>
                  <a:rPr lang="en-US" sz="1350" b="0" i="0" dirty="0">
                    <a:solidFill>
                      <a:schemeClr val="bg1"/>
                    </a:solidFill>
                    <a:latin typeface="+mn-lt"/>
                    <a:cs typeface="Calibri" panose="020F0502020204030204" pitchFamily="34" charset="0"/>
                  </a:rPr>
                  <a:t>Use for quotes or small pieces of content that aren’t voiced</a:t>
                </a:r>
              </a:p>
            </p:txBody>
          </p:sp>
          <p:sp>
            <p:nvSpPr>
              <p:cNvPr id="30" name="Isosceles Triangle 14">
                <a:extLst>
                  <a:ext uri="{FF2B5EF4-FFF2-40B4-BE49-F238E27FC236}">
                    <a16:creationId xmlns:a16="http://schemas.microsoft.com/office/drawing/2014/main" id="{7DCD4750-4F3C-6047-9ED5-58C47C34631C}"/>
                  </a:ext>
                </a:extLst>
              </p:cNvPr>
              <p:cNvSpPr/>
              <p:nvPr userDrawn="1"/>
            </p:nvSpPr>
            <p:spPr>
              <a:xfrm rot="10800000">
                <a:off x="1231846" y="2940218"/>
                <a:ext cx="578163" cy="280243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latin typeface="+mn-lt"/>
                </a:endParaRPr>
              </a:p>
            </p:txBody>
          </p:sp>
        </p:grp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CFAD354C-A1AD-D144-93D5-F935E523A8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  <a14:imgEffect>
                        <a14:saturation sat="0"/>
                      </a14:imgEffect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8432" y="5526446"/>
              <a:ext cx="514350" cy="514350"/>
            </a:xfrm>
            <a:prstGeom prst="rect">
              <a:avLst/>
            </a:prstGeom>
            <a:grpFill/>
            <a:ln>
              <a:noFill/>
            </a:ln>
          </p:spPr>
        </p:pic>
      </p:grpSp>
      <p:pic>
        <p:nvPicPr>
          <p:cNvPr id="15" name="Picture 14" title="-">
            <a:extLst>
              <a:ext uri="{FF2B5EF4-FFF2-40B4-BE49-F238E27FC236}">
                <a16:creationId xmlns:a16="http://schemas.microsoft.com/office/drawing/2014/main" id="{00134594-4EB8-8745-905E-A656D0DCD64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461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595956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40501B7-A438-4147-8D7B-A4963569AF55}"/>
              </a:ext>
            </a:extLst>
          </p:cNvPr>
          <p:cNvGrpSpPr/>
          <p:nvPr userDrawn="1"/>
        </p:nvGrpSpPr>
        <p:grpSpPr>
          <a:xfrm>
            <a:off x="1524577" y="1606421"/>
            <a:ext cx="3890505" cy="600303"/>
            <a:chOff x="2454629" y="3422610"/>
            <a:chExt cx="2975888" cy="459178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0F4114A8-D308-474F-A5DA-612569844B2D}"/>
                </a:ext>
              </a:extLst>
            </p:cNvPr>
            <p:cNvSpPr/>
            <p:nvPr/>
          </p:nvSpPr>
          <p:spPr>
            <a:xfrm>
              <a:off x="2454629" y="3423485"/>
              <a:ext cx="1145759" cy="458303"/>
            </a:xfrm>
            <a:custGeom>
              <a:avLst/>
              <a:gdLst>
                <a:gd name="connsiteX0" fmla="*/ 0 w 1145759"/>
                <a:gd name="connsiteY0" fmla="*/ 0 h 458303"/>
                <a:gd name="connsiteX1" fmla="*/ 916608 w 1145759"/>
                <a:gd name="connsiteY1" fmla="*/ 0 h 458303"/>
                <a:gd name="connsiteX2" fmla="*/ 1145759 w 1145759"/>
                <a:gd name="connsiteY2" fmla="*/ 229152 h 458303"/>
                <a:gd name="connsiteX3" fmla="*/ 916608 w 1145759"/>
                <a:gd name="connsiteY3" fmla="*/ 458303 h 458303"/>
                <a:gd name="connsiteX4" fmla="*/ 0 w 1145759"/>
                <a:gd name="connsiteY4" fmla="*/ 458303 h 458303"/>
                <a:gd name="connsiteX5" fmla="*/ 0 w 1145759"/>
                <a:gd name="connsiteY5" fmla="*/ 0 h 45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5759" h="458303">
                  <a:moveTo>
                    <a:pt x="0" y="0"/>
                  </a:moveTo>
                  <a:lnTo>
                    <a:pt x="916608" y="0"/>
                  </a:lnTo>
                  <a:lnTo>
                    <a:pt x="1145759" y="229152"/>
                  </a:lnTo>
                  <a:lnTo>
                    <a:pt x="916608" y="458303"/>
                  </a:lnTo>
                  <a:lnTo>
                    <a:pt x="0" y="458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shade val="8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4676" tIns="37338" rIns="133245" bIns="3733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b="1" i="0" kern="1200" dirty="0">
                  <a:solidFill>
                    <a:schemeClr val="tx1"/>
                  </a:solidFill>
                  <a:latin typeface="+mn-lt"/>
                  <a:cs typeface="Calibri" panose="020F0502020204030204" pitchFamily="34" charset="0"/>
                </a:rPr>
                <a:t>Item 1</a:t>
              </a:r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31ED7C42-1429-0F48-A7A8-23F3934770A5}"/>
                </a:ext>
              </a:extLst>
            </p:cNvPr>
            <p:cNvSpPr/>
            <p:nvPr/>
          </p:nvSpPr>
          <p:spPr>
            <a:xfrm>
              <a:off x="3372333" y="3422610"/>
              <a:ext cx="1145759" cy="458303"/>
            </a:xfrm>
            <a:custGeom>
              <a:avLst/>
              <a:gdLst>
                <a:gd name="connsiteX0" fmla="*/ 0 w 1145759"/>
                <a:gd name="connsiteY0" fmla="*/ 0 h 458303"/>
                <a:gd name="connsiteX1" fmla="*/ 916608 w 1145759"/>
                <a:gd name="connsiteY1" fmla="*/ 0 h 458303"/>
                <a:gd name="connsiteX2" fmla="*/ 1145759 w 1145759"/>
                <a:gd name="connsiteY2" fmla="*/ 229152 h 458303"/>
                <a:gd name="connsiteX3" fmla="*/ 916608 w 1145759"/>
                <a:gd name="connsiteY3" fmla="*/ 458303 h 458303"/>
                <a:gd name="connsiteX4" fmla="*/ 0 w 1145759"/>
                <a:gd name="connsiteY4" fmla="*/ 458303 h 458303"/>
                <a:gd name="connsiteX5" fmla="*/ 229152 w 1145759"/>
                <a:gd name="connsiteY5" fmla="*/ 229152 h 458303"/>
                <a:gd name="connsiteX6" fmla="*/ 0 w 1145759"/>
                <a:gd name="connsiteY6" fmla="*/ 0 h 45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5759" h="458303">
                  <a:moveTo>
                    <a:pt x="0" y="0"/>
                  </a:moveTo>
                  <a:lnTo>
                    <a:pt x="916608" y="0"/>
                  </a:lnTo>
                  <a:lnTo>
                    <a:pt x="1145759" y="229152"/>
                  </a:lnTo>
                  <a:lnTo>
                    <a:pt x="916608" y="458303"/>
                  </a:lnTo>
                  <a:lnTo>
                    <a:pt x="0" y="458303"/>
                  </a:lnTo>
                  <a:lnTo>
                    <a:pt x="229152" y="229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shade val="80000"/>
                <a:hueOff val="0"/>
                <a:satOff val="0"/>
                <a:lumOff val="2133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59" tIns="37338" rIns="247820" bIns="3733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b="1" i="0" kern="1200" dirty="0">
                  <a:solidFill>
                    <a:schemeClr val="tx1"/>
                  </a:solidFill>
                  <a:latin typeface="+mn-lt"/>
                  <a:cs typeface="Calibri" panose="020F0502020204030204" pitchFamily="34" charset="0"/>
                </a:rPr>
                <a:t>Item 2</a:t>
              </a: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7C6540-4376-814D-85BA-DA6201B627AF}"/>
                </a:ext>
              </a:extLst>
            </p:cNvPr>
            <p:cNvSpPr/>
            <p:nvPr/>
          </p:nvSpPr>
          <p:spPr>
            <a:xfrm>
              <a:off x="4284758" y="3422743"/>
              <a:ext cx="1145759" cy="458303"/>
            </a:xfrm>
            <a:custGeom>
              <a:avLst/>
              <a:gdLst>
                <a:gd name="connsiteX0" fmla="*/ 0 w 1145759"/>
                <a:gd name="connsiteY0" fmla="*/ 0 h 458303"/>
                <a:gd name="connsiteX1" fmla="*/ 916608 w 1145759"/>
                <a:gd name="connsiteY1" fmla="*/ 0 h 458303"/>
                <a:gd name="connsiteX2" fmla="*/ 1145759 w 1145759"/>
                <a:gd name="connsiteY2" fmla="*/ 229152 h 458303"/>
                <a:gd name="connsiteX3" fmla="*/ 916608 w 1145759"/>
                <a:gd name="connsiteY3" fmla="*/ 458303 h 458303"/>
                <a:gd name="connsiteX4" fmla="*/ 0 w 1145759"/>
                <a:gd name="connsiteY4" fmla="*/ 458303 h 458303"/>
                <a:gd name="connsiteX5" fmla="*/ 229152 w 1145759"/>
                <a:gd name="connsiteY5" fmla="*/ 229152 h 458303"/>
                <a:gd name="connsiteX6" fmla="*/ 0 w 1145759"/>
                <a:gd name="connsiteY6" fmla="*/ 0 h 458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5759" h="458303">
                  <a:moveTo>
                    <a:pt x="0" y="0"/>
                  </a:moveTo>
                  <a:lnTo>
                    <a:pt x="916608" y="0"/>
                  </a:lnTo>
                  <a:lnTo>
                    <a:pt x="1145759" y="229152"/>
                  </a:lnTo>
                  <a:lnTo>
                    <a:pt x="916608" y="458303"/>
                  </a:lnTo>
                  <a:lnTo>
                    <a:pt x="0" y="458303"/>
                  </a:lnTo>
                  <a:lnTo>
                    <a:pt x="229152" y="229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shade val="80000"/>
                <a:hueOff val="0"/>
                <a:satOff val="0"/>
                <a:lumOff val="42659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59" tIns="37338" rIns="247820" bIns="3733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b="1" i="0" kern="1200" dirty="0">
                  <a:solidFill>
                    <a:schemeClr val="tx1"/>
                  </a:solidFill>
                  <a:latin typeface="+mn-lt"/>
                  <a:cs typeface="Calibri" panose="020F0502020204030204" pitchFamily="34" charset="0"/>
                </a:rPr>
                <a:t>Item 3</a:t>
              </a:r>
            </a:p>
          </p:txBody>
        </p:sp>
      </p:grpSp>
      <p:sp>
        <p:nvSpPr>
          <p:cNvPr id="7" name="Rounded Rectangle 12">
            <a:extLst>
              <a:ext uri="{FF2B5EF4-FFF2-40B4-BE49-F238E27FC236}">
                <a16:creationId xmlns:a16="http://schemas.microsoft.com/office/drawing/2014/main" id="{6942DBE7-805B-464F-A3E4-A52CFC2B97C6}"/>
              </a:ext>
            </a:extLst>
          </p:cNvPr>
          <p:cNvSpPr/>
          <p:nvPr userDrawn="1"/>
        </p:nvSpPr>
        <p:spPr>
          <a:xfrm>
            <a:off x="734941" y="4234015"/>
            <a:ext cx="2760374" cy="50312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latin typeface="+mn-lt"/>
              <a:cs typeface="Arial" panose="020B0604020202020204" pitchFamily="34" charset="0"/>
            </a:endParaRPr>
          </a:p>
        </p:txBody>
      </p:sp>
      <p:sp>
        <p:nvSpPr>
          <p:cNvPr id="8" name="Rounded Rectangle 54">
            <a:extLst>
              <a:ext uri="{FF2B5EF4-FFF2-40B4-BE49-F238E27FC236}">
                <a16:creationId xmlns:a16="http://schemas.microsoft.com/office/drawing/2014/main" id="{B8658124-F266-7C48-B239-B18BE217F2DF}"/>
              </a:ext>
            </a:extLst>
          </p:cNvPr>
          <p:cNvSpPr/>
          <p:nvPr userDrawn="1"/>
        </p:nvSpPr>
        <p:spPr>
          <a:xfrm>
            <a:off x="734941" y="4880303"/>
            <a:ext cx="2760374" cy="50312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latin typeface="+mn-lt"/>
              <a:cs typeface="Arial" panose="020B0604020202020204" pitchFamily="34" charset="0"/>
            </a:endParaRPr>
          </a:p>
        </p:txBody>
      </p:sp>
      <p:sp>
        <p:nvSpPr>
          <p:cNvPr id="9" name="Rounded Rectangle 57">
            <a:extLst>
              <a:ext uri="{FF2B5EF4-FFF2-40B4-BE49-F238E27FC236}">
                <a16:creationId xmlns:a16="http://schemas.microsoft.com/office/drawing/2014/main" id="{CB65CE29-2F54-6048-968A-A29959950630}"/>
              </a:ext>
            </a:extLst>
          </p:cNvPr>
          <p:cNvSpPr/>
          <p:nvPr userDrawn="1"/>
        </p:nvSpPr>
        <p:spPr>
          <a:xfrm>
            <a:off x="734941" y="5526591"/>
            <a:ext cx="2760374" cy="5031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2A066A-0D0F-5847-AEA7-BCAF10B406FB}"/>
              </a:ext>
            </a:extLst>
          </p:cNvPr>
          <p:cNvSpPr/>
          <p:nvPr userDrawn="1"/>
        </p:nvSpPr>
        <p:spPr>
          <a:xfrm>
            <a:off x="4773715" y="2929090"/>
            <a:ext cx="1697488" cy="37930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90" rIns="34290" rtlCol="0" anchor="ctr"/>
          <a:lstStyle/>
          <a:p>
            <a:pPr algn="ctr"/>
            <a:r>
              <a:rPr lang="en-US" sz="1600" b="0" i="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This is a tag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567246-0B4A-EB48-983F-233691FE8FAD}"/>
              </a:ext>
            </a:extLst>
          </p:cNvPr>
          <p:cNvSpPr/>
          <p:nvPr userDrawn="1"/>
        </p:nvSpPr>
        <p:spPr>
          <a:xfrm>
            <a:off x="3710829" y="4234015"/>
            <a:ext cx="2760374" cy="503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2596FC-8EFD-C947-9269-A6BA080F1A92}"/>
              </a:ext>
            </a:extLst>
          </p:cNvPr>
          <p:cNvSpPr/>
          <p:nvPr userDrawn="1"/>
        </p:nvSpPr>
        <p:spPr>
          <a:xfrm>
            <a:off x="3701037" y="4880303"/>
            <a:ext cx="2760374" cy="50312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A5D653-7A4F-7044-9F30-C6EEBD1317F1}"/>
              </a:ext>
            </a:extLst>
          </p:cNvPr>
          <p:cNvSpPr/>
          <p:nvPr userDrawn="1"/>
        </p:nvSpPr>
        <p:spPr>
          <a:xfrm>
            <a:off x="3701037" y="5523201"/>
            <a:ext cx="2760374" cy="5031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F32329-8370-E340-9DC2-219475E17E03}"/>
              </a:ext>
            </a:extLst>
          </p:cNvPr>
          <p:cNvCxnSpPr/>
          <p:nvPr userDrawn="1"/>
        </p:nvCxnSpPr>
        <p:spPr>
          <a:xfrm>
            <a:off x="8749222" y="4245500"/>
            <a:ext cx="2495213" cy="0"/>
          </a:xfrm>
          <a:prstGeom prst="straightConnector1">
            <a:avLst/>
          </a:prstGeom>
          <a:ln w="857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27CCCFD-17BF-3247-B4E3-E204767484E9}"/>
              </a:ext>
            </a:extLst>
          </p:cNvPr>
          <p:cNvCxnSpPr/>
          <p:nvPr userDrawn="1"/>
        </p:nvCxnSpPr>
        <p:spPr>
          <a:xfrm>
            <a:off x="8749222" y="4776279"/>
            <a:ext cx="2495213" cy="0"/>
          </a:xfrm>
          <a:prstGeom prst="straightConnector1">
            <a:avLst/>
          </a:prstGeom>
          <a:ln w="857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2">
            <a:extLst>
              <a:ext uri="{FF2B5EF4-FFF2-40B4-BE49-F238E27FC236}">
                <a16:creationId xmlns:a16="http://schemas.microsoft.com/office/drawing/2014/main" id="{D6053CDA-9DE2-0D4A-A1D2-7FF6073C62DA}"/>
              </a:ext>
            </a:extLst>
          </p:cNvPr>
          <p:cNvSpPr txBox="1">
            <a:spLocks/>
          </p:cNvSpPr>
          <p:nvPr userDrawn="1"/>
        </p:nvSpPr>
        <p:spPr>
          <a:xfrm>
            <a:off x="8273357" y="5134629"/>
            <a:ext cx="3070713" cy="95189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Font typeface="Arial" pitchFamily="34" charset="0"/>
              <a:buNone/>
              <a:defRPr sz="1400" b="0" kern="1200" baseline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2pPr marL="285750" indent="-28575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0" i="0" dirty="0">
                <a:solidFill>
                  <a:schemeClr val="tx1"/>
                </a:solidFill>
                <a:latin typeface="+mn-lt"/>
                <a:cs typeface="Calibri" panose="020F0502020204030204" pitchFamily="34" charset="0"/>
              </a:rPr>
              <a:t>Use this type of shapes, colors (w/guidance from color palette) and effect to build diagrams, unless content requires something different.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CFE6A9A-2948-E148-A083-277A7CBD4920}"/>
              </a:ext>
            </a:extLst>
          </p:cNvPr>
          <p:cNvGrpSpPr/>
          <p:nvPr userDrawn="1"/>
        </p:nvGrpSpPr>
        <p:grpSpPr>
          <a:xfrm>
            <a:off x="667606" y="2940805"/>
            <a:ext cx="2157326" cy="607253"/>
            <a:chOff x="4337917" y="1977752"/>
            <a:chExt cx="2157326" cy="607253"/>
          </a:xfrm>
        </p:grpSpPr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7FFC388C-E7B6-5845-90B9-1E85ADCF6D7C}"/>
                </a:ext>
              </a:extLst>
            </p:cNvPr>
            <p:cNvSpPr/>
            <p:nvPr userDrawn="1"/>
          </p:nvSpPr>
          <p:spPr>
            <a:xfrm rot="10800000">
              <a:off x="5194888" y="2336115"/>
              <a:ext cx="449084" cy="24889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4418340-576D-F34E-9EE9-849F20A4F2CC}"/>
                </a:ext>
              </a:extLst>
            </p:cNvPr>
            <p:cNvSpPr txBox="1"/>
            <p:nvPr userDrawn="1"/>
          </p:nvSpPr>
          <p:spPr>
            <a:xfrm>
              <a:off x="4337917" y="1977752"/>
              <a:ext cx="2157326" cy="369332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800" dirty="0">
                  <a:solidFill>
                    <a:schemeClr val="tx1"/>
                  </a:solidFill>
                  <a:latin typeface="+mn-lt"/>
                </a:rPr>
                <a:t>This is a small callout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63ED00E-4328-3E42-B508-CCFEA411FD4D}"/>
              </a:ext>
            </a:extLst>
          </p:cNvPr>
          <p:cNvSpPr txBox="1"/>
          <p:nvPr userDrawn="1"/>
        </p:nvSpPr>
        <p:spPr>
          <a:xfrm>
            <a:off x="3124491" y="2918686"/>
            <a:ext cx="1408242" cy="400110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This is a tag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245740A-DDB2-2C4F-8112-6EC1C3505DCB}"/>
              </a:ext>
            </a:extLst>
          </p:cNvPr>
          <p:cNvGrpSpPr/>
          <p:nvPr userDrawn="1"/>
        </p:nvGrpSpPr>
        <p:grpSpPr>
          <a:xfrm>
            <a:off x="8461845" y="3201142"/>
            <a:ext cx="472349" cy="523220"/>
            <a:chOff x="2127653" y="906552"/>
            <a:chExt cx="548640" cy="60772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DA19FC8-17DF-E840-A788-12C4490168A1}"/>
                </a:ext>
              </a:extLst>
            </p:cNvPr>
            <p:cNvSpPr/>
            <p:nvPr userDrawn="1"/>
          </p:nvSpPr>
          <p:spPr>
            <a:xfrm>
              <a:off x="2127653" y="950347"/>
              <a:ext cx="548640" cy="5486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dirty="0">
                <a:solidFill>
                  <a:srgbClr val="FF0000"/>
                </a:solidFill>
                <a:latin typeface="+mn-lt"/>
              </a:endParaRPr>
            </a:p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923546F-5530-7F40-8481-27F202B01D96}"/>
                </a:ext>
              </a:extLst>
            </p:cNvPr>
            <p:cNvSpPr txBox="1"/>
            <p:nvPr userDrawn="1"/>
          </p:nvSpPr>
          <p:spPr>
            <a:xfrm>
              <a:off x="2189707" y="906552"/>
              <a:ext cx="426750" cy="6077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tx1"/>
                  </a:solidFill>
                  <a:latin typeface="+mn-lt"/>
                </a:rPr>
                <a:t>1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5D67AFB-58A2-D24C-8FFB-C1089D485608}"/>
              </a:ext>
            </a:extLst>
          </p:cNvPr>
          <p:cNvGrpSpPr/>
          <p:nvPr userDrawn="1"/>
        </p:nvGrpSpPr>
        <p:grpSpPr>
          <a:xfrm>
            <a:off x="8458077" y="1656117"/>
            <a:ext cx="479885" cy="523220"/>
            <a:chOff x="992459" y="875183"/>
            <a:chExt cx="591015" cy="633942"/>
          </a:xfrm>
        </p:grpSpPr>
        <p:sp>
          <p:nvSpPr>
            <p:cNvPr id="25" name="Extract 24">
              <a:extLst>
                <a:ext uri="{FF2B5EF4-FFF2-40B4-BE49-F238E27FC236}">
                  <a16:creationId xmlns:a16="http://schemas.microsoft.com/office/drawing/2014/main" id="{A98344EC-137B-5F45-B825-6D480889B5AC}"/>
                </a:ext>
              </a:extLst>
            </p:cNvPr>
            <p:cNvSpPr/>
            <p:nvPr userDrawn="1"/>
          </p:nvSpPr>
          <p:spPr>
            <a:xfrm>
              <a:off x="992459" y="903248"/>
              <a:ext cx="591015" cy="465118"/>
            </a:xfrm>
            <a:prstGeom prst="flowChartExtract">
              <a:avLst/>
            </a:prstGeom>
            <a:solidFill>
              <a:schemeClr val="accent3"/>
            </a:solidFill>
            <a:ln w="31750">
              <a:solidFill>
                <a:schemeClr val="accent3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41FBD2B-2A36-9A4F-9948-F68FFE124D09}"/>
                </a:ext>
              </a:extLst>
            </p:cNvPr>
            <p:cNvSpPr txBox="1"/>
            <p:nvPr userDrawn="1"/>
          </p:nvSpPr>
          <p:spPr>
            <a:xfrm>
              <a:off x="1098286" y="875183"/>
              <a:ext cx="290610" cy="633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+mn-lt"/>
                </a:rPr>
                <a:t>!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839B1F-DA64-624C-9371-900EAD84DDF9}"/>
              </a:ext>
            </a:extLst>
          </p:cNvPr>
          <p:cNvGrpSpPr/>
          <p:nvPr userDrawn="1"/>
        </p:nvGrpSpPr>
        <p:grpSpPr>
          <a:xfrm>
            <a:off x="8461845" y="2451625"/>
            <a:ext cx="472349" cy="523220"/>
            <a:chOff x="2127653" y="906552"/>
            <a:chExt cx="548640" cy="607727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F3633DD-BA60-AF4F-93E2-1632A443B12B}"/>
                </a:ext>
              </a:extLst>
            </p:cNvPr>
            <p:cNvSpPr/>
            <p:nvPr userDrawn="1"/>
          </p:nvSpPr>
          <p:spPr>
            <a:xfrm>
              <a:off x="2127653" y="950347"/>
              <a:ext cx="548640" cy="54864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dirty="0">
                <a:solidFill>
                  <a:srgbClr val="FF0000"/>
                </a:solidFill>
                <a:latin typeface="+mn-lt"/>
              </a:endParaRPr>
            </a:p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8DA55F1-8791-E74B-BE37-11CE7E4D7E4D}"/>
                </a:ext>
              </a:extLst>
            </p:cNvPr>
            <p:cNvSpPr txBox="1"/>
            <p:nvPr userDrawn="1"/>
          </p:nvSpPr>
          <p:spPr>
            <a:xfrm>
              <a:off x="2171705" y="906552"/>
              <a:ext cx="467712" cy="6077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+mn-lt"/>
                </a:rPr>
                <a:t>A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8DD6787-EAF1-3546-8F19-FDD634EB98BF}"/>
              </a:ext>
            </a:extLst>
          </p:cNvPr>
          <p:cNvGrpSpPr/>
          <p:nvPr userDrawn="1"/>
        </p:nvGrpSpPr>
        <p:grpSpPr>
          <a:xfrm>
            <a:off x="10614185" y="3201142"/>
            <a:ext cx="472349" cy="523220"/>
            <a:chOff x="2127653" y="903127"/>
            <a:chExt cx="548640" cy="607728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B27D380-95FB-DB4E-934E-0183762FAC1A}"/>
                </a:ext>
              </a:extLst>
            </p:cNvPr>
            <p:cNvSpPr/>
            <p:nvPr userDrawn="1"/>
          </p:nvSpPr>
          <p:spPr>
            <a:xfrm>
              <a:off x="2127653" y="950347"/>
              <a:ext cx="548640" cy="5486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dirty="0">
                <a:solidFill>
                  <a:srgbClr val="FF0000"/>
                </a:solidFill>
                <a:latin typeface="+mn-lt"/>
              </a:endParaRPr>
            </a:p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EE72ECE-95DC-8949-B2D4-04239F962A49}"/>
                </a:ext>
              </a:extLst>
            </p:cNvPr>
            <p:cNvSpPr txBox="1"/>
            <p:nvPr userDrawn="1"/>
          </p:nvSpPr>
          <p:spPr>
            <a:xfrm>
              <a:off x="2195283" y="903127"/>
              <a:ext cx="426750" cy="6077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tx1"/>
                  </a:solidFill>
                  <a:latin typeface="+mn-lt"/>
                </a:rPr>
                <a:t>3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1198F8B-0102-F447-AB62-D0CDF239CF16}"/>
              </a:ext>
            </a:extLst>
          </p:cNvPr>
          <p:cNvGrpSpPr/>
          <p:nvPr userDrawn="1"/>
        </p:nvGrpSpPr>
        <p:grpSpPr>
          <a:xfrm>
            <a:off x="10614185" y="2451625"/>
            <a:ext cx="472349" cy="523220"/>
            <a:chOff x="2127653" y="903127"/>
            <a:chExt cx="548640" cy="607728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AC9A951-C30E-9E49-88FB-A598A7CD3262}"/>
                </a:ext>
              </a:extLst>
            </p:cNvPr>
            <p:cNvSpPr/>
            <p:nvPr userDrawn="1"/>
          </p:nvSpPr>
          <p:spPr>
            <a:xfrm>
              <a:off x="2127653" y="950347"/>
              <a:ext cx="548640" cy="54864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dirty="0">
                <a:solidFill>
                  <a:srgbClr val="FF0000"/>
                </a:solidFill>
                <a:latin typeface="+mn-lt"/>
              </a:endParaRPr>
            </a:p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6525C28-0AEF-A74A-AB73-F7B6D4C49B22}"/>
                </a:ext>
              </a:extLst>
            </p:cNvPr>
            <p:cNvSpPr txBox="1"/>
            <p:nvPr userDrawn="1"/>
          </p:nvSpPr>
          <p:spPr>
            <a:xfrm>
              <a:off x="2159280" y="903127"/>
              <a:ext cx="436060" cy="6077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+mn-lt"/>
                </a:rPr>
                <a:t>C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811CDA7-DA31-6A4E-9828-0AA0B8A0EE9A}"/>
              </a:ext>
            </a:extLst>
          </p:cNvPr>
          <p:cNvGrpSpPr/>
          <p:nvPr userDrawn="1"/>
        </p:nvGrpSpPr>
        <p:grpSpPr>
          <a:xfrm>
            <a:off x="10571951" y="1695283"/>
            <a:ext cx="444887" cy="444887"/>
            <a:chOff x="2043931" y="3586508"/>
            <a:chExt cx="489706" cy="489706"/>
          </a:xfrm>
        </p:grpSpPr>
        <p:sp>
          <p:nvSpPr>
            <p:cNvPr id="37" name="Teardrop 36">
              <a:extLst>
                <a:ext uri="{FF2B5EF4-FFF2-40B4-BE49-F238E27FC236}">
                  <a16:creationId xmlns:a16="http://schemas.microsoft.com/office/drawing/2014/main" id="{2E90FAB4-0876-D84F-9917-A5F3450840C8}"/>
                </a:ext>
              </a:extLst>
            </p:cNvPr>
            <p:cNvSpPr/>
            <p:nvPr userDrawn="1"/>
          </p:nvSpPr>
          <p:spPr>
            <a:xfrm rot="2724618">
              <a:off x="2043931" y="3586508"/>
              <a:ext cx="489706" cy="489706"/>
            </a:xfrm>
            <a:prstGeom prst="teardrop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lt"/>
              </a:endParaRPr>
            </a:p>
          </p:txBody>
        </p:sp>
        <p:sp>
          <p:nvSpPr>
            <p:cNvPr id="38" name="5-Point Star 37">
              <a:extLst>
                <a:ext uri="{FF2B5EF4-FFF2-40B4-BE49-F238E27FC236}">
                  <a16:creationId xmlns:a16="http://schemas.microsoft.com/office/drawing/2014/main" id="{116890BB-9068-EA47-B8A4-1A47F084BE93}"/>
                </a:ext>
              </a:extLst>
            </p:cNvPr>
            <p:cNvSpPr/>
            <p:nvPr userDrawn="1"/>
          </p:nvSpPr>
          <p:spPr>
            <a:xfrm>
              <a:off x="2145058" y="3657600"/>
              <a:ext cx="302509" cy="302509"/>
            </a:xfrm>
            <a:prstGeom prst="star5">
              <a:avLst>
                <a:gd name="adj" fmla="val 20872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+mn-lt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9FCBD8F-E601-8544-A2E9-FBB44ECDD803}"/>
              </a:ext>
            </a:extLst>
          </p:cNvPr>
          <p:cNvGrpSpPr/>
          <p:nvPr userDrawn="1"/>
        </p:nvGrpSpPr>
        <p:grpSpPr>
          <a:xfrm>
            <a:off x="9498649" y="3201142"/>
            <a:ext cx="472349" cy="523220"/>
            <a:chOff x="2127653" y="897547"/>
            <a:chExt cx="548640" cy="607727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BD68DE2-875D-0B4E-9EF9-1BE2B5B58B89}"/>
                </a:ext>
              </a:extLst>
            </p:cNvPr>
            <p:cNvSpPr/>
            <p:nvPr userDrawn="1"/>
          </p:nvSpPr>
          <p:spPr>
            <a:xfrm>
              <a:off x="2127653" y="950347"/>
              <a:ext cx="548640" cy="5486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dirty="0">
                <a:solidFill>
                  <a:srgbClr val="FF0000"/>
                </a:solidFill>
                <a:latin typeface="+mn-lt"/>
              </a:endParaRPr>
            </a:p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19AA8A7-43D4-AE47-8473-2A25D7D79756}"/>
                </a:ext>
              </a:extLst>
            </p:cNvPr>
            <p:cNvSpPr txBox="1"/>
            <p:nvPr userDrawn="1"/>
          </p:nvSpPr>
          <p:spPr>
            <a:xfrm>
              <a:off x="2198707" y="897547"/>
              <a:ext cx="426750" cy="6077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tx1"/>
                  </a:solidFill>
                  <a:latin typeface="+mn-lt"/>
                </a:rPr>
                <a:t>2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3B484FF-9C4D-314D-B0C0-BE73C47E3A43}"/>
              </a:ext>
            </a:extLst>
          </p:cNvPr>
          <p:cNvGrpSpPr/>
          <p:nvPr userDrawn="1"/>
        </p:nvGrpSpPr>
        <p:grpSpPr>
          <a:xfrm>
            <a:off x="9498649" y="2451625"/>
            <a:ext cx="472349" cy="523220"/>
            <a:chOff x="2127653" y="906549"/>
            <a:chExt cx="548640" cy="607727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65048AB-D695-EF4E-B5CA-D4510F22B791}"/>
                </a:ext>
              </a:extLst>
            </p:cNvPr>
            <p:cNvSpPr/>
            <p:nvPr userDrawn="1"/>
          </p:nvSpPr>
          <p:spPr>
            <a:xfrm>
              <a:off x="2127653" y="950347"/>
              <a:ext cx="548640" cy="54864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dirty="0">
                <a:solidFill>
                  <a:srgbClr val="FF0000"/>
                </a:solidFill>
                <a:latin typeface="+mn-lt"/>
              </a:endParaRPr>
            </a:p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8A4947C-2D93-6043-9387-E0F08156E3E2}"/>
                </a:ext>
              </a:extLst>
            </p:cNvPr>
            <p:cNvSpPr txBox="1"/>
            <p:nvPr userDrawn="1"/>
          </p:nvSpPr>
          <p:spPr>
            <a:xfrm>
              <a:off x="2171706" y="906549"/>
              <a:ext cx="449092" cy="6077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+mn-lt"/>
                </a:rPr>
                <a:t>B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8DE08DB-C237-0643-9EB1-057B34E03831}"/>
              </a:ext>
            </a:extLst>
          </p:cNvPr>
          <p:cNvGrpSpPr/>
          <p:nvPr userDrawn="1"/>
        </p:nvGrpSpPr>
        <p:grpSpPr>
          <a:xfrm>
            <a:off x="9455961" y="1628085"/>
            <a:ext cx="557725" cy="557723"/>
            <a:chOff x="1491082" y="3426255"/>
            <a:chExt cx="557725" cy="557723"/>
          </a:xfrm>
        </p:grpSpPr>
        <p:sp>
          <p:nvSpPr>
            <p:cNvPr id="46" name="Diamond 45">
              <a:extLst>
                <a:ext uri="{FF2B5EF4-FFF2-40B4-BE49-F238E27FC236}">
                  <a16:creationId xmlns:a16="http://schemas.microsoft.com/office/drawing/2014/main" id="{AEA79BB3-8171-314E-8D5D-DEF5D06B9C5E}"/>
                </a:ext>
              </a:extLst>
            </p:cNvPr>
            <p:cNvSpPr/>
            <p:nvPr/>
          </p:nvSpPr>
          <p:spPr>
            <a:xfrm>
              <a:off x="1491082" y="3426255"/>
              <a:ext cx="557725" cy="557723"/>
            </a:xfrm>
            <a:prstGeom prst="diamond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>
                <a:solidFill>
                  <a:schemeClr val="accent4"/>
                </a:solidFill>
                <a:latin typeface="+mn-lt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362EE64-3CA7-6443-9E3E-B1622A6EA114}"/>
                </a:ext>
              </a:extLst>
            </p:cNvPr>
            <p:cNvSpPr txBox="1"/>
            <p:nvPr userDrawn="1"/>
          </p:nvSpPr>
          <p:spPr>
            <a:xfrm>
              <a:off x="1607869" y="3438936"/>
              <a:ext cx="2359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tx1"/>
                  </a:solidFill>
                  <a:latin typeface="+mn-lt"/>
                </a:rPr>
                <a:t>!</a:t>
              </a:r>
            </a:p>
          </p:txBody>
        </p:sp>
      </p:grpSp>
      <p:pic>
        <p:nvPicPr>
          <p:cNvPr id="48" name="Picture 47" title="-">
            <a:extLst>
              <a:ext uri="{FF2B5EF4-FFF2-40B4-BE49-F238E27FC236}">
                <a16:creationId xmlns:a16="http://schemas.microsoft.com/office/drawing/2014/main" id="{897E33B2-C258-C343-847D-7D5BC880911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461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950277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1D4EB94-B901-7147-B820-89684950D357}"/>
              </a:ext>
            </a:extLst>
          </p:cNvPr>
          <p:cNvGrpSpPr/>
          <p:nvPr userDrawn="1"/>
        </p:nvGrpSpPr>
        <p:grpSpPr>
          <a:xfrm>
            <a:off x="641701" y="5091015"/>
            <a:ext cx="2661031" cy="1446550"/>
            <a:chOff x="1363018" y="3108159"/>
            <a:chExt cx="2661031" cy="1446550"/>
          </a:xfrm>
          <a:solidFill>
            <a:schemeClr val="accent1"/>
          </a:solidFill>
        </p:grpSpPr>
        <p:sp>
          <p:nvSpPr>
            <p:cNvPr id="4" name="Triangle 3">
              <a:extLst>
                <a:ext uri="{FF2B5EF4-FFF2-40B4-BE49-F238E27FC236}">
                  <a16:creationId xmlns:a16="http://schemas.microsoft.com/office/drawing/2014/main" id="{972AE91B-89B1-CE46-AAE7-32B3BD752FDA}"/>
                </a:ext>
              </a:extLst>
            </p:cNvPr>
            <p:cNvSpPr/>
            <p:nvPr userDrawn="1"/>
          </p:nvSpPr>
          <p:spPr>
            <a:xfrm rot="5400000">
              <a:off x="3675062" y="3713345"/>
              <a:ext cx="449084" cy="24889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CB8BCDA-6748-8E4A-8695-EC044DE853F4}"/>
                </a:ext>
              </a:extLst>
            </p:cNvPr>
            <p:cNvSpPr txBox="1"/>
            <p:nvPr userDrawn="1"/>
          </p:nvSpPr>
          <p:spPr>
            <a:xfrm>
              <a:off x="1363018" y="3108159"/>
              <a:ext cx="2476308" cy="1446550"/>
            </a:xfrm>
            <a:prstGeom prst="rect">
              <a:avLst/>
            </a:prstGeom>
            <a:grpFill/>
          </p:spPr>
          <p:txBody>
            <a:bodyPr wrap="square" lIns="182880" tIns="182880" rIns="182880" bIns="182880" rtlCol="0" anchor="ctr" anchorCtr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Use for definitions, call outs, factoids, on-screen instructions, etc. Box will be reshaped to fit text. Lorem ipsum dolor sit. 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87BF651D-ADA1-A344-99DC-44F6FFD9B77B}"/>
              </a:ext>
            </a:extLst>
          </p:cNvPr>
          <p:cNvGrpSpPr/>
          <p:nvPr userDrawn="1"/>
        </p:nvGrpSpPr>
        <p:grpSpPr>
          <a:xfrm>
            <a:off x="3772000" y="4017893"/>
            <a:ext cx="3977759" cy="2557265"/>
            <a:chOff x="6454503" y="4163500"/>
            <a:chExt cx="3977759" cy="255726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EBDBA9B-B79D-E64A-8ED0-3D41F91B822B}"/>
                </a:ext>
              </a:extLst>
            </p:cNvPr>
            <p:cNvSpPr txBox="1"/>
            <p:nvPr userDrawn="1"/>
          </p:nvSpPr>
          <p:spPr>
            <a:xfrm>
              <a:off x="6454503" y="4163500"/>
              <a:ext cx="402416" cy="132343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sz="8000" dirty="0">
                  <a:solidFill>
                    <a:schemeClr val="tx2"/>
                  </a:solidFill>
                  <a:latin typeface="+mn-lt"/>
                </a:rPr>
                <a:t>“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1DDC3C-6048-544F-A00C-8DF1C856375A}"/>
                </a:ext>
              </a:extLst>
            </p:cNvPr>
            <p:cNvSpPr txBox="1"/>
            <p:nvPr userDrawn="1"/>
          </p:nvSpPr>
          <p:spPr>
            <a:xfrm>
              <a:off x="10048398" y="4163500"/>
              <a:ext cx="383864" cy="132343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sz="8000" dirty="0">
                  <a:solidFill>
                    <a:schemeClr val="tx2"/>
                  </a:solidFill>
                  <a:latin typeface="+mn-lt"/>
                </a:rPr>
                <a:t>”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BECAC37-5DB9-DC43-BC1E-DBEA29249A8F}"/>
                </a:ext>
              </a:extLst>
            </p:cNvPr>
            <p:cNvSpPr/>
            <p:nvPr userDrawn="1"/>
          </p:nvSpPr>
          <p:spPr>
            <a:xfrm>
              <a:off x="7012691" y="4473996"/>
              <a:ext cx="2902692" cy="2246769"/>
            </a:xfrm>
            <a:prstGeom prst="rect">
              <a:avLst/>
            </a:prstGeom>
          </p:spPr>
          <p:txBody>
            <a:bodyPr wrap="square" lIns="0" rIns="0">
              <a:spAutoFit/>
            </a:bodyPr>
            <a:lstStyle/>
            <a:p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Lorem ipsum dolor sit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amet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,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consectetuer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adipiscing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elit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,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sed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diam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nonummy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nibh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euismod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tincidunt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ut.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Adipiscing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elit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,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sed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diam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nonummy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 </a:t>
              </a:r>
              <a:r>
                <a:rPr lang="en-US" sz="2000" i="1" dirty="0" err="1">
                  <a:solidFill>
                    <a:schemeClr val="tx2"/>
                  </a:solidFill>
                  <a:latin typeface="+mn-lt"/>
                </a:rPr>
                <a:t>nibh</a:t>
              </a:r>
              <a:r>
                <a:rPr lang="en-US" sz="2000" i="1" dirty="0">
                  <a:solidFill>
                    <a:schemeClr val="tx2"/>
                  </a:solidFill>
                  <a:latin typeface="+mn-lt"/>
                </a:rPr>
                <a:t>.</a:t>
              </a:r>
            </a:p>
            <a:p>
              <a:pPr algn="r"/>
              <a:r>
                <a:rPr lang="en-US" sz="2000" i="0" dirty="0">
                  <a:solidFill>
                    <a:schemeClr val="tx2"/>
                  </a:solidFill>
                  <a:latin typeface="+mn-lt"/>
                </a:rPr>
                <a:t>-This is a quote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95B5FCA-4333-8C42-9FE0-E83C06B56759}"/>
              </a:ext>
            </a:extLst>
          </p:cNvPr>
          <p:cNvGrpSpPr/>
          <p:nvPr userDrawn="1"/>
        </p:nvGrpSpPr>
        <p:grpSpPr>
          <a:xfrm>
            <a:off x="638580" y="1489971"/>
            <a:ext cx="2858396" cy="1516499"/>
            <a:chOff x="4603315" y="701458"/>
            <a:chExt cx="2858396" cy="151649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28BC23-E3B0-5047-82B1-24BAECA27809}"/>
                </a:ext>
              </a:extLst>
            </p:cNvPr>
            <p:cNvSpPr txBox="1"/>
            <p:nvPr userDrawn="1"/>
          </p:nvSpPr>
          <p:spPr>
            <a:xfrm>
              <a:off x="4603315" y="701458"/>
              <a:ext cx="2461364" cy="1516499"/>
            </a:xfrm>
            <a:prstGeom prst="roundRect">
              <a:avLst>
                <a:gd name="adj" fmla="val 9421"/>
              </a:avLst>
            </a:prstGeom>
            <a:solidFill>
              <a:schemeClr val="tx2"/>
            </a:solidFill>
          </p:spPr>
          <p:txBody>
            <a:bodyPr wrap="square" lIns="182880" tIns="182880" rIns="182880" bIns="18288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solidFill>
                    <a:schemeClr val="bg1"/>
                  </a:solidFill>
                  <a:latin typeface="+mn-lt"/>
                </a:rPr>
                <a:t>Use for definitions, call outs, factoids, on-screen instructions, etc. Box will be reshaped to fit text. Lorem ipsum </a:t>
              </a:r>
              <a:r>
                <a:rPr lang="en-US" sz="1400" dirty="0" err="1">
                  <a:solidFill>
                    <a:schemeClr val="bg1"/>
                  </a:solidFill>
                  <a:latin typeface="+mn-lt"/>
                </a:rPr>
                <a:t>adipiscing</a:t>
              </a:r>
              <a:r>
                <a:rPr lang="en-US" sz="1400" dirty="0">
                  <a:solidFill>
                    <a:schemeClr val="bg1"/>
                  </a:solidFill>
                  <a:latin typeface="+mn-lt"/>
                </a:rPr>
                <a:t>.</a:t>
              </a:r>
            </a:p>
          </p:txBody>
        </p:sp>
        <p:sp>
          <p:nvSpPr>
            <p:cNvPr id="12" name="Right Triangle 11">
              <a:extLst>
                <a:ext uri="{FF2B5EF4-FFF2-40B4-BE49-F238E27FC236}">
                  <a16:creationId xmlns:a16="http://schemas.microsoft.com/office/drawing/2014/main" id="{6C2A0C86-1D4B-7F48-A935-E071D0BAD640}"/>
                </a:ext>
              </a:extLst>
            </p:cNvPr>
            <p:cNvSpPr/>
            <p:nvPr userDrawn="1"/>
          </p:nvSpPr>
          <p:spPr>
            <a:xfrm rot="5400000">
              <a:off x="7007479" y="585675"/>
              <a:ext cx="338449" cy="57001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14757C4-E6FF-B44F-8375-C042398566A2}"/>
              </a:ext>
            </a:extLst>
          </p:cNvPr>
          <p:cNvGrpSpPr/>
          <p:nvPr userDrawn="1"/>
        </p:nvGrpSpPr>
        <p:grpSpPr>
          <a:xfrm>
            <a:off x="212408" y="3207440"/>
            <a:ext cx="2904164" cy="1661993"/>
            <a:chOff x="212408" y="3345401"/>
            <a:chExt cx="2904164" cy="1661993"/>
          </a:xfrm>
          <a:solidFill>
            <a:schemeClr val="accent3"/>
          </a:solidFill>
        </p:grpSpPr>
        <p:sp>
          <p:nvSpPr>
            <p:cNvPr id="14" name="Right Triangle 13">
              <a:extLst>
                <a:ext uri="{FF2B5EF4-FFF2-40B4-BE49-F238E27FC236}">
                  <a16:creationId xmlns:a16="http://schemas.microsoft.com/office/drawing/2014/main" id="{480D204E-D1E4-BD4F-A182-54916B8E62CA}"/>
                </a:ext>
              </a:extLst>
            </p:cNvPr>
            <p:cNvSpPr/>
            <p:nvPr userDrawn="1"/>
          </p:nvSpPr>
          <p:spPr>
            <a:xfrm rot="16200000">
              <a:off x="328191" y="4552128"/>
              <a:ext cx="338449" cy="57001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BE73CEF-12B4-5646-BE9E-CBF8504187F7}"/>
                </a:ext>
              </a:extLst>
            </p:cNvPr>
            <p:cNvSpPr txBox="1"/>
            <p:nvPr userDrawn="1"/>
          </p:nvSpPr>
          <p:spPr>
            <a:xfrm>
              <a:off x="642464" y="3345401"/>
              <a:ext cx="2474108" cy="1661993"/>
            </a:xfrm>
            <a:prstGeom prst="rect">
              <a:avLst/>
            </a:prstGeom>
            <a:grpFill/>
          </p:spPr>
          <p:txBody>
            <a:bodyPr wrap="square" lIns="182880" tIns="182880" rIns="182880" bIns="18288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solidFill>
                    <a:schemeClr val="bg1"/>
                  </a:solidFill>
                  <a:latin typeface="+mn-lt"/>
                </a:rPr>
                <a:t>Use for definitions, call outs, factoids, on-screen instructions, etc. Box will be reshaped to fit text. Lorem ipsum dolor sit </a:t>
              </a:r>
              <a:r>
                <a:rPr lang="en-US" sz="1400" dirty="0" err="1">
                  <a:solidFill>
                    <a:schemeClr val="bg1"/>
                  </a:solidFill>
                  <a:latin typeface="+mn-lt"/>
                </a:rPr>
                <a:t>amet</a:t>
              </a:r>
              <a:r>
                <a:rPr lang="en-US" sz="1400" dirty="0">
                  <a:solidFill>
                    <a:schemeClr val="bg1"/>
                  </a:solidFill>
                  <a:latin typeface="+mn-lt"/>
                </a:rPr>
                <a:t>, </a:t>
              </a:r>
              <a:r>
                <a:rPr lang="en-US" sz="1400" dirty="0" err="1">
                  <a:solidFill>
                    <a:schemeClr val="bg1"/>
                  </a:solidFill>
                  <a:latin typeface="+mn-lt"/>
                </a:rPr>
                <a:t>consectetuer</a:t>
              </a:r>
              <a:r>
                <a:rPr lang="en-US" sz="1400" dirty="0">
                  <a:solidFill>
                    <a:schemeClr val="bg1"/>
                  </a:solidFill>
                  <a:latin typeface="+mn-lt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latin typeface="+mn-lt"/>
                </a:rPr>
                <a:t>adipiscing</a:t>
              </a:r>
              <a:r>
                <a:rPr lang="en-US" sz="1400" dirty="0">
                  <a:solidFill>
                    <a:schemeClr val="bg1"/>
                  </a:solidFill>
                  <a:latin typeface="+mn-lt"/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  <a:latin typeface="+mn-lt"/>
                </a:rPr>
                <a:t>elit</a:t>
              </a:r>
              <a:r>
                <a:rPr lang="en-US" sz="1400" dirty="0">
                  <a:solidFill>
                    <a:schemeClr val="bg1"/>
                  </a:solidFill>
                  <a:latin typeface="+mn-lt"/>
                </a:rPr>
                <a:t>.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518CB6D-FD6B-9B43-84CD-C1EDD2DCA144}"/>
              </a:ext>
            </a:extLst>
          </p:cNvPr>
          <p:cNvGrpSpPr/>
          <p:nvPr userDrawn="1"/>
        </p:nvGrpSpPr>
        <p:grpSpPr>
          <a:xfrm>
            <a:off x="8025799" y="4341616"/>
            <a:ext cx="3796803" cy="2043937"/>
            <a:chOff x="2743198" y="742708"/>
            <a:chExt cx="3796803" cy="2043937"/>
          </a:xfrm>
          <a:effectLst>
            <a:outerShdw blurRad="152400" dist="50800" dir="3600000" sx="97000" sy="97000" algn="ctr" rotWithShape="0">
              <a:srgbClr val="000000">
                <a:alpha val="28000"/>
              </a:srgbClr>
            </a:outerShdw>
          </a:effectLst>
        </p:grpSpPr>
        <p:sp>
          <p:nvSpPr>
            <p:cNvPr id="17" name="Round Same Side Corner Rectangle 16">
              <a:extLst>
                <a:ext uri="{FF2B5EF4-FFF2-40B4-BE49-F238E27FC236}">
                  <a16:creationId xmlns:a16="http://schemas.microsoft.com/office/drawing/2014/main" id="{644476B9-2AD0-234F-A59B-7C64994B91F3}"/>
                </a:ext>
              </a:extLst>
            </p:cNvPr>
            <p:cNvSpPr/>
            <p:nvPr userDrawn="1"/>
          </p:nvSpPr>
          <p:spPr>
            <a:xfrm rot="16200000">
              <a:off x="2874226" y="655130"/>
              <a:ext cx="496231" cy="758287"/>
            </a:xfrm>
            <a:prstGeom prst="round2Same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n-lt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A7FF508-B8C8-3B42-97BA-E535F1E2010B}"/>
                </a:ext>
              </a:extLst>
            </p:cNvPr>
            <p:cNvSpPr txBox="1"/>
            <p:nvPr userDrawn="1"/>
          </p:nvSpPr>
          <p:spPr>
            <a:xfrm>
              <a:off x="3297136" y="786157"/>
              <a:ext cx="3242865" cy="2000488"/>
            </a:xfrm>
            <a:prstGeom prst="roundRect">
              <a:avLst>
                <a:gd name="adj" fmla="val 8555"/>
              </a:avLst>
            </a:prstGeom>
            <a:solidFill>
              <a:schemeClr val="bg1"/>
            </a:solidFill>
            <a:ln w="22225">
              <a:solidFill>
                <a:schemeClr val="accent2"/>
              </a:solidFill>
            </a:ln>
          </p:spPr>
          <p:txBody>
            <a:bodyPr wrap="square" tIns="91440" bIns="9144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Use for call outs, factoids, on-screen instructions, etc. Box will be reshaped to fit text. Lorem ipsum dolor sit </a:t>
              </a:r>
              <a:r>
                <a:rPr lang="en-US" sz="1400" dirty="0" err="1">
                  <a:solidFill>
                    <a:schemeClr val="tx1"/>
                  </a:solidFill>
                  <a:latin typeface="+mn-lt"/>
                </a:rPr>
                <a:t>amet</a:t>
              </a:r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, </a:t>
              </a:r>
              <a:r>
                <a:rPr lang="en-US" sz="1400" dirty="0" err="1">
                  <a:solidFill>
                    <a:schemeClr val="tx1"/>
                  </a:solidFill>
                  <a:latin typeface="+mn-lt"/>
                </a:rPr>
                <a:t>consectetuer</a:t>
              </a:r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dirty="0" err="1">
                  <a:solidFill>
                    <a:schemeClr val="tx1"/>
                  </a:solidFill>
                  <a:latin typeface="+mn-lt"/>
                </a:rPr>
                <a:t>adipiscing</a:t>
              </a:r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?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400" dirty="0">
                <a:solidFill>
                  <a:schemeClr val="tx1"/>
                </a:solidFill>
                <a:latin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i="1" dirty="0">
                  <a:solidFill>
                    <a:schemeClr val="tx1"/>
                  </a:solidFill>
                  <a:latin typeface="+mn-lt"/>
                </a:rPr>
                <a:t>Lorem ipsum dolor sit 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amet</a:t>
              </a:r>
              <a:r>
                <a:rPr lang="en-US" sz="1400" i="1" dirty="0">
                  <a:solidFill>
                    <a:schemeClr val="tx1"/>
                  </a:solidFill>
                  <a:latin typeface="+mn-lt"/>
                </a:rPr>
                <a:t>, 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consectetuer</a:t>
              </a:r>
              <a:r>
                <a:rPr lang="en-US" sz="1400" i="1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adipiscing</a:t>
              </a:r>
              <a:r>
                <a:rPr lang="en-US" sz="1400" i="1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elit</a:t>
              </a:r>
              <a:r>
                <a:rPr lang="en-US" sz="1400" i="1" dirty="0">
                  <a:solidFill>
                    <a:schemeClr val="tx1"/>
                  </a:solidFill>
                  <a:latin typeface="+mn-lt"/>
                </a:rPr>
                <a:t>, 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sed</a:t>
              </a:r>
              <a:r>
                <a:rPr lang="en-US" sz="1400" i="1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diam</a:t>
              </a:r>
              <a:r>
                <a:rPr lang="en-US" sz="1400" i="1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nonummy</a:t>
              </a:r>
              <a:r>
                <a:rPr lang="en-US" sz="1400" i="1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nibh</a:t>
              </a:r>
              <a:r>
                <a:rPr lang="en-US" sz="1400" i="1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euismod</a:t>
              </a:r>
              <a:r>
                <a:rPr lang="en-US" sz="1400" i="1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tincidunt</a:t>
              </a:r>
              <a:r>
                <a:rPr lang="en-US" sz="1400" i="1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ut.</a:t>
              </a:r>
              <a:endParaRPr lang="en-US" sz="1400" i="1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04D6E53-9789-0E45-9275-D0F63CF44655}"/>
                </a:ext>
              </a:extLst>
            </p:cNvPr>
            <p:cNvSpPr txBox="1"/>
            <p:nvPr userDrawn="1"/>
          </p:nvSpPr>
          <p:spPr>
            <a:xfrm>
              <a:off x="2853252" y="742708"/>
              <a:ext cx="37542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solidFill>
                    <a:schemeClr val="tx1"/>
                  </a:solidFill>
                  <a:latin typeface="+mn-lt"/>
                </a:rPr>
                <a:t>?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82ED917-3B30-5449-814A-474B0B9174D0}"/>
              </a:ext>
            </a:extLst>
          </p:cNvPr>
          <p:cNvGrpSpPr/>
          <p:nvPr userDrawn="1"/>
        </p:nvGrpSpPr>
        <p:grpSpPr>
          <a:xfrm>
            <a:off x="7994014" y="1406871"/>
            <a:ext cx="3796834" cy="1140492"/>
            <a:chOff x="2743198" y="742708"/>
            <a:chExt cx="3796834" cy="1140492"/>
          </a:xfrm>
          <a:effectLst>
            <a:outerShdw blurRad="152400" dist="50800" dir="3600000" sx="97000" sy="97000" algn="ctr" rotWithShape="0">
              <a:srgbClr val="000000">
                <a:alpha val="28000"/>
              </a:srgbClr>
            </a:outerShdw>
          </a:effectLst>
        </p:grpSpPr>
        <p:sp>
          <p:nvSpPr>
            <p:cNvPr id="21" name="Round Same Side Corner Rectangle 20">
              <a:extLst>
                <a:ext uri="{FF2B5EF4-FFF2-40B4-BE49-F238E27FC236}">
                  <a16:creationId xmlns:a16="http://schemas.microsoft.com/office/drawing/2014/main" id="{41F6F462-5CA0-6C4A-AECF-EC7D36954FF0}"/>
                </a:ext>
              </a:extLst>
            </p:cNvPr>
            <p:cNvSpPr/>
            <p:nvPr userDrawn="1"/>
          </p:nvSpPr>
          <p:spPr>
            <a:xfrm rot="16200000">
              <a:off x="2874226" y="655130"/>
              <a:ext cx="496231" cy="758287"/>
            </a:xfrm>
            <a:prstGeom prst="round2Same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05C7C92-CF4A-A345-BE4D-5025D385E11B}"/>
                </a:ext>
              </a:extLst>
            </p:cNvPr>
            <p:cNvSpPr txBox="1"/>
            <p:nvPr userDrawn="1"/>
          </p:nvSpPr>
          <p:spPr>
            <a:xfrm>
              <a:off x="3297136" y="786158"/>
              <a:ext cx="3242896" cy="1097042"/>
            </a:xfrm>
            <a:prstGeom prst="roundRect">
              <a:avLst>
                <a:gd name="adj" fmla="val 8555"/>
              </a:avLst>
            </a:prstGeom>
            <a:solidFill>
              <a:schemeClr val="bg1"/>
            </a:solidFill>
            <a:ln w="22225">
              <a:solidFill>
                <a:schemeClr val="accent1"/>
              </a:solidFill>
            </a:ln>
          </p:spPr>
          <p:txBody>
            <a:bodyPr wrap="square" tIns="91440" bIns="9144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Use for call outs, factoids, on-screen instructions, etc. Box will be reshaped to fit text. Lorem ipsum dolor sit </a:t>
              </a:r>
              <a:r>
                <a:rPr lang="en-US" sz="1400" dirty="0" err="1">
                  <a:solidFill>
                    <a:schemeClr val="tx1"/>
                  </a:solidFill>
                  <a:latin typeface="+mn-lt"/>
                </a:rPr>
                <a:t>amet</a:t>
              </a:r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, </a:t>
              </a:r>
              <a:r>
                <a:rPr lang="en-US" sz="1400" dirty="0" err="1">
                  <a:solidFill>
                    <a:schemeClr val="tx1"/>
                  </a:solidFill>
                  <a:latin typeface="+mn-lt"/>
                </a:rPr>
                <a:t>consectetuer</a:t>
              </a:r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dirty="0" err="1">
                  <a:solidFill>
                    <a:schemeClr val="tx1"/>
                  </a:solidFill>
                  <a:latin typeface="+mn-lt"/>
                </a:rPr>
                <a:t>adipiscing</a:t>
              </a:r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.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C03F1A7-09B1-694E-91C3-E421FC4E9D3F}"/>
                </a:ext>
              </a:extLst>
            </p:cNvPr>
            <p:cNvSpPr txBox="1"/>
            <p:nvPr userDrawn="1"/>
          </p:nvSpPr>
          <p:spPr>
            <a:xfrm>
              <a:off x="2879384" y="742708"/>
              <a:ext cx="3177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solidFill>
                    <a:schemeClr val="tx1"/>
                  </a:solidFill>
                  <a:latin typeface="+mn-lt"/>
                </a:rPr>
                <a:t>!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C5771B1-3AB1-A544-A71B-7A72C3169DC8}"/>
              </a:ext>
            </a:extLst>
          </p:cNvPr>
          <p:cNvGrpSpPr/>
          <p:nvPr userDrawn="1"/>
        </p:nvGrpSpPr>
        <p:grpSpPr>
          <a:xfrm>
            <a:off x="8590361" y="2970394"/>
            <a:ext cx="3223650" cy="1097042"/>
            <a:chOff x="8423329" y="5344015"/>
            <a:chExt cx="3223650" cy="1097042"/>
          </a:xfrm>
          <a:effectLst>
            <a:outerShdw blurRad="152400" dist="50800" dir="3600000" sx="97000" sy="97000" algn="ctr" rotWithShape="0">
              <a:srgbClr val="000000">
                <a:alpha val="28000"/>
              </a:srgbClr>
            </a:outerShdw>
          </a:effectLst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2522DC5-5AD3-0E42-A225-9523D1FBF98D}"/>
                </a:ext>
              </a:extLst>
            </p:cNvPr>
            <p:cNvGrpSpPr/>
            <p:nvPr userDrawn="1"/>
          </p:nvGrpSpPr>
          <p:grpSpPr>
            <a:xfrm>
              <a:off x="10908293" y="5344015"/>
              <a:ext cx="738686" cy="496231"/>
              <a:chOff x="10908293" y="5344015"/>
              <a:chExt cx="738686" cy="496231"/>
            </a:xfrm>
          </p:grpSpPr>
          <p:sp>
            <p:nvSpPr>
              <p:cNvPr id="27" name="Round Same Side Corner Rectangle 26">
                <a:extLst>
                  <a:ext uri="{FF2B5EF4-FFF2-40B4-BE49-F238E27FC236}">
                    <a16:creationId xmlns:a16="http://schemas.microsoft.com/office/drawing/2014/main" id="{20403899-BDD9-F44C-8E2E-7DAB3D7F5549}"/>
                  </a:ext>
                </a:extLst>
              </p:cNvPr>
              <p:cNvSpPr/>
              <p:nvPr userDrawn="1"/>
            </p:nvSpPr>
            <p:spPr>
              <a:xfrm rot="5400000">
                <a:off x="11029520" y="5222788"/>
                <a:ext cx="496231" cy="738686"/>
              </a:xfrm>
              <a:prstGeom prst="round2SameRect">
                <a:avLst/>
              </a:prstGeom>
              <a:solidFill>
                <a:schemeClr val="accent3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28" name="Right Arrow 27">
                <a:extLst>
                  <a:ext uri="{FF2B5EF4-FFF2-40B4-BE49-F238E27FC236}">
                    <a16:creationId xmlns:a16="http://schemas.microsoft.com/office/drawing/2014/main" id="{5A93370D-941C-A042-BCD3-4E54D421F170}"/>
                  </a:ext>
                </a:extLst>
              </p:cNvPr>
              <p:cNvSpPr/>
              <p:nvPr userDrawn="1"/>
            </p:nvSpPr>
            <p:spPr>
              <a:xfrm>
                <a:off x="11194947" y="5452647"/>
                <a:ext cx="356460" cy="278969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8EBE5D9-B65E-A84D-B001-302E257C4E7A}"/>
                </a:ext>
              </a:extLst>
            </p:cNvPr>
            <p:cNvSpPr txBox="1"/>
            <p:nvPr userDrawn="1"/>
          </p:nvSpPr>
          <p:spPr>
            <a:xfrm>
              <a:off x="8423329" y="5344015"/>
              <a:ext cx="2676044" cy="1097042"/>
            </a:xfrm>
            <a:prstGeom prst="roundRect">
              <a:avLst>
                <a:gd name="adj" fmla="val 8555"/>
              </a:avLst>
            </a:prstGeom>
            <a:solidFill>
              <a:schemeClr val="bg1"/>
            </a:solidFill>
            <a:ln w="22225">
              <a:solidFill>
                <a:schemeClr val="accent3"/>
              </a:solidFill>
            </a:ln>
          </p:spPr>
          <p:txBody>
            <a:bodyPr wrap="square" tIns="91440" bIns="9144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Use for call outs, factoids, on-screen instructions, etc. Box will be reshaped to fit text. Lorem ipsum dolor.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A3F5189-438F-6D4C-B01B-C8EDC8A5D585}"/>
              </a:ext>
            </a:extLst>
          </p:cNvPr>
          <p:cNvGrpSpPr/>
          <p:nvPr userDrawn="1"/>
        </p:nvGrpSpPr>
        <p:grpSpPr>
          <a:xfrm>
            <a:off x="3943519" y="1457136"/>
            <a:ext cx="3774161" cy="2267269"/>
            <a:chOff x="4214703" y="2851101"/>
            <a:chExt cx="3259397" cy="2267269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77EB82A-6FD7-E943-B147-A0B7EC285F3C}"/>
                </a:ext>
              </a:extLst>
            </p:cNvPr>
            <p:cNvSpPr txBox="1"/>
            <p:nvPr userDrawn="1"/>
          </p:nvSpPr>
          <p:spPr>
            <a:xfrm>
              <a:off x="4220861" y="2859754"/>
              <a:ext cx="3242865" cy="2258616"/>
            </a:xfrm>
            <a:prstGeom prst="roundRect">
              <a:avLst>
                <a:gd name="adj" fmla="val 8555"/>
              </a:avLst>
            </a:prstGeom>
            <a:solidFill>
              <a:schemeClr val="bg1"/>
            </a:solidFill>
            <a:ln w="22225">
              <a:solidFill>
                <a:schemeClr val="accent1"/>
              </a:solidFill>
            </a:ln>
          </p:spPr>
          <p:txBody>
            <a:bodyPr wrap="square" tIns="548640" bIns="9144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dirty="0">
                  <a:solidFill>
                    <a:schemeClr val="tx1"/>
                  </a:solidFill>
                  <a:latin typeface="+mn-lt"/>
                </a:rPr>
                <a:t>Use for definitions, call outs, factoids, on-screen instructions, etc. Reshape surrounding box to fit the text box.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400" i="0" dirty="0">
                <a:solidFill>
                  <a:schemeClr val="tx1"/>
                </a:solidFill>
                <a:latin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400" i="0" dirty="0">
                  <a:solidFill>
                    <a:schemeClr val="tx1"/>
                  </a:solidFill>
                  <a:latin typeface="+mn-lt"/>
                </a:rPr>
                <a:t>Lorem ipsum dolor sit </a:t>
              </a:r>
              <a:r>
                <a:rPr lang="en-US" sz="1400" i="0" dirty="0" err="1">
                  <a:solidFill>
                    <a:schemeClr val="tx1"/>
                  </a:solidFill>
                  <a:latin typeface="+mn-lt"/>
                </a:rPr>
                <a:t>amet</a:t>
              </a:r>
              <a:r>
                <a:rPr lang="en-US" sz="1400" i="0" dirty="0">
                  <a:solidFill>
                    <a:schemeClr val="tx1"/>
                  </a:solidFill>
                  <a:latin typeface="+mn-lt"/>
                </a:rPr>
                <a:t>, </a:t>
              </a:r>
              <a:r>
                <a:rPr lang="en-US" sz="1400" i="0" dirty="0" err="1">
                  <a:solidFill>
                    <a:schemeClr val="tx1"/>
                  </a:solidFill>
                  <a:latin typeface="+mn-lt"/>
                </a:rPr>
                <a:t>consectetuer</a:t>
              </a:r>
              <a:r>
                <a:rPr lang="en-US" sz="1400" i="0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0" dirty="0" err="1">
                  <a:solidFill>
                    <a:schemeClr val="tx1"/>
                  </a:solidFill>
                  <a:latin typeface="+mn-lt"/>
                </a:rPr>
                <a:t>adipiscing</a:t>
              </a:r>
              <a:r>
                <a:rPr lang="en-US" sz="1400" i="0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0" dirty="0" err="1">
                  <a:solidFill>
                    <a:schemeClr val="tx1"/>
                  </a:solidFill>
                  <a:latin typeface="+mn-lt"/>
                </a:rPr>
                <a:t>elit</a:t>
              </a:r>
              <a:r>
                <a:rPr lang="en-US" sz="1400" i="0" dirty="0">
                  <a:solidFill>
                    <a:schemeClr val="tx1"/>
                  </a:solidFill>
                  <a:latin typeface="+mn-lt"/>
                </a:rPr>
                <a:t>, </a:t>
              </a:r>
              <a:r>
                <a:rPr lang="en-US" sz="1400" i="0" dirty="0" err="1">
                  <a:solidFill>
                    <a:schemeClr val="tx1"/>
                  </a:solidFill>
                  <a:latin typeface="+mn-lt"/>
                </a:rPr>
                <a:t>sed</a:t>
              </a:r>
              <a:r>
                <a:rPr lang="en-US" sz="1400" i="0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0" dirty="0" err="1">
                  <a:solidFill>
                    <a:schemeClr val="tx1"/>
                  </a:solidFill>
                  <a:latin typeface="+mn-lt"/>
                </a:rPr>
                <a:t>diam</a:t>
              </a:r>
              <a:r>
                <a:rPr lang="en-US" sz="1400" i="0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0" dirty="0" err="1">
                  <a:solidFill>
                    <a:schemeClr val="tx1"/>
                  </a:solidFill>
                  <a:latin typeface="+mn-lt"/>
                </a:rPr>
                <a:t>nonummy</a:t>
              </a:r>
              <a:r>
                <a:rPr lang="en-US" sz="1400" i="0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0" dirty="0" err="1">
                  <a:solidFill>
                    <a:schemeClr val="tx1"/>
                  </a:solidFill>
                  <a:latin typeface="+mn-lt"/>
                </a:rPr>
                <a:t>nibh</a:t>
              </a:r>
              <a:r>
                <a:rPr lang="en-US" sz="1400" i="0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0" dirty="0" err="1">
                  <a:solidFill>
                    <a:schemeClr val="tx1"/>
                  </a:solidFill>
                  <a:latin typeface="+mn-lt"/>
                </a:rPr>
                <a:t>euismod</a:t>
              </a:r>
              <a:r>
                <a:rPr lang="en-US" sz="1400" i="0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0" dirty="0" err="1">
                  <a:solidFill>
                    <a:schemeClr val="tx1"/>
                  </a:solidFill>
                  <a:latin typeface="+mn-lt"/>
                </a:rPr>
                <a:t>tincidunt</a:t>
              </a:r>
              <a:r>
                <a:rPr lang="en-US" sz="1400" i="0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US" sz="1400" i="0" dirty="0" err="1">
                  <a:solidFill>
                    <a:schemeClr val="tx1"/>
                  </a:solidFill>
                  <a:latin typeface="+mn-lt"/>
                </a:rPr>
                <a:t>ut</a:t>
              </a:r>
              <a:r>
                <a:rPr lang="en-US" sz="1400" i="1" dirty="0" err="1">
                  <a:solidFill>
                    <a:schemeClr val="tx1"/>
                  </a:solidFill>
                  <a:latin typeface="+mn-lt"/>
                </a:rPr>
                <a:t>.</a:t>
              </a:r>
              <a:endParaRPr lang="en-US" sz="1400" i="1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31" name="Round Same Side Corner Rectangle 30">
              <a:extLst>
                <a:ext uri="{FF2B5EF4-FFF2-40B4-BE49-F238E27FC236}">
                  <a16:creationId xmlns:a16="http://schemas.microsoft.com/office/drawing/2014/main" id="{EE1AA000-3D03-E341-9E1C-5CD07BCDABCA}"/>
                </a:ext>
              </a:extLst>
            </p:cNvPr>
            <p:cNvSpPr/>
            <p:nvPr userDrawn="1"/>
          </p:nvSpPr>
          <p:spPr>
            <a:xfrm>
              <a:off x="4214703" y="2851101"/>
              <a:ext cx="3259397" cy="499533"/>
            </a:xfrm>
            <a:prstGeom prst="round2SameRect">
              <a:avLst>
                <a:gd name="adj1" fmla="val 9634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28D7840-45C1-8A42-839A-0BD92B9984FD}"/>
                </a:ext>
              </a:extLst>
            </p:cNvPr>
            <p:cNvSpPr txBox="1"/>
            <p:nvPr userDrawn="1"/>
          </p:nvSpPr>
          <p:spPr>
            <a:xfrm>
              <a:off x="4259577" y="2875572"/>
              <a:ext cx="10510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0" dirty="0">
                  <a:solidFill>
                    <a:schemeClr val="tx1"/>
                  </a:solidFill>
                  <a:latin typeface="+mn-lt"/>
                </a:rPr>
                <a:t>Heading</a:t>
              </a:r>
            </a:p>
          </p:txBody>
        </p:sp>
      </p:grpSp>
      <p:pic>
        <p:nvPicPr>
          <p:cNvPr id="33" name="Picture 32" title="-">
            <a:extLst>
              <a:ext uri="{FF2B5EF4-FFF2-40B4-BE49-F238E27FC236}">
                <a16:creationId xmlns:a16="http://schemas.microsoft.com/office/drawing/2014/main" id="{C699178E-12B1-024E-80D5-9387248DB9B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461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381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BB24C01-9A88-4848-BA44-FDC7D180EAD7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16515811"/>
              </p:ext>
            </p:extLst>
          </p:nvPr>
        </p:nvGraphicFramePr>
        <p:xfrm>
          <a:off x="8182529" y="1316692"/>
          <a:ext cx="2896181" cy="28476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AD1A972-F1D5-CD4D-9CB1-0F3B51F82967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912746007"/>
              </p:ext>
            </p:extLst>
          </p:nvPr>
        </p:nvGraphicFramePr>
        <p:xfrm>
          <a:off x="8111401" y="4384739"/>
          <a:ext cx="3038435" cy="1974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51" name="Group 50">
            <a:extLst>
              <a:ext uri="{FF2B5EF4-FFF2-40B4-BE49-F238E27FC236}">
                <a16:creationId xmlns:a16="http://schemas.microsoft.com/office/drawing/2014/main" id="{90A32042-BD05-0249-811A-24456C71DA48}"/>
              </a:ext>
            </a:extLst>
          </p:cNvPr>
          <p:cNvGrpSpPr/>
          <p:nvPr userDrawn="1"/>
        </p:nvGrpSpPr>
        <p:grpSpPr>
          <a:xfrm>
            <a:off x="748990" y="1943400"/>
            <a:ext cx="6080277" cy="3705484"/>
            <a:chOff x="930122" y="1876493"/>
            <a:chExt cx="6080277" cy="370548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3C8CE16-C3D0-7949-B952-6AD18CA3793D}"/>
                </a:ext>
              </a:extLst>
            </p:cNvPr>
            <p:cNvGrpSpPr/>
            <p:nvPr userDrawn="1"/>
          </p:nvGrpSpPr>
          <p:grpSpPr>
            <a:xfrm>
              <a:off x="930122" y="1876493"/>
              <a:ext cx="6080277" cy="3011725"/>
              <a:chOff x="463888" y="994530"/>
              <a:chExt cx="5240218" cy="2595620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57A46E9E-0192-A14C-B39B-744751195663}"/>
                  </a:ext>
                </a:extLst>
              </p:cNvPr>
              <p:cNvGrpSpPr/>
              <p:nvPr userDrawn="1"/>
            </p:nvGrpSpPr>
            <p:grpSpPr>
              <a:xfrm>
                <a:off x="463888" y="1314202"/>
                <a:ext cx="1550141" cy="1312842"/>
                <a:chOff x="463888" y="1314202"/>
                <a:chExt cx="1550141" cy="1312842"/>
              </a:xfrm>
            </p:grpSpPr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FEFB95B7-2121-3042-987F-D9E78D8F10F4}"/>
                    </a:ext>
                  </a:extLst>
                </p:cNvPr>
                <p:cNvCxnSpPr/>
                <p:nvPr userDrawn="1"/>
              </p:nvCxnSpPr>
              <p:spPr>
                <a:xfrm flipV="1">
                  <a:off x="1189407" y="1615670"/>
                  <a:ext cx="0" cy="563765"/>
                </a:xfrm>
                <a:prstGeom prst="line">
                  <a:avLst/>
                </a:prstGeom>
                <a:ln w="25400">
                  <a:solidFill>
                    <a:schemeClr val="tx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Freeform 48">
                  <a:extLst>
                    <a:ext uri="{FF2B5EF4-FFF2-40B4-BE49-F238E27FC236}">
                      <a16:creationId xmlns:a16="http://schemas.microsoft.com/office/drawing/2014/main" id="{A662D8A9-BED0-3743-B458-6A6FBD9942C9}"/>
                    </a:ext>
                  </a:extLst>
                </p:cNvPr>
                <p:cNvSpPr/>
                <p:nvPr userDrawn="1"/>
              </p:nvSpPr>
              <p:spPr>
                <a:xfrm>
                  <a:off x="578246" y="2111989"/>
                  <a:ext cx="1435783" cy="515055"/>
                </a:xfrm>
                <a:custGeom>
                  <a:avLst/>
                  <a:gdLst>
                    <a:gd name="connsiteX0" fmla="*/ 0 w 1896941"/>
                    <a:gd name="connsiteY0" fmla="*/ 0 h 758776"/>
                    <a:gd name="connsiteX1" fmla="*/ 1517553 w 1896941"/>
                    <a:gd name="connsiteY1" fmla="*/ 0 h 758776"/>
                    <a:gd name="connsiteX2" fmla="*/ 1896941 w 1896941"/>
                    <a:gd name="connsiteY2" fmla="*/ 379388 h 758776"/>
                    <a:gd name="connsiteX3" fmla="*/ 1517553 w 1896941"/>
                    <a:gd name="connsiteY3" fmla="*/ 758776 h 758776"/>
                    <a:gd name="connsiteX4" fmla="*/ 0 w 1896941"/>
                    <a:gd name="connsiteY4" fmla="*/ 758776 h 758776"/>
                    <a:gd name="connsiteX5" fmla="*/ 379388 w 1896941"/>
                    <a:gd name="connsiteY5" fmla="*/ 379388 h 758776"/>
                    <a:gd name="connsiteX6" fmla="*/ 0 w 1896941"/>
                    <a:gd name="connsiteY6" fmla="*/ 0 h 758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96941" h="758776">
                      <a:moveTo>
                        <a:pt x="0" y="0"/>
                      </a:moveTo>
                      <a:lnTo>
                        <a:pt x="1517553" y="0"/>
                      </a:lnTo>
                      <a:lnTo>
                        <a:pt x="1896941" y="379388"/>
                      </a:lnTo>
                      <a:lnTo>
                        <a:pt x="1517553" y="758776"/>
                      </a:lnTo>
                      <a:lnTo>
                        <a:pt x="0" y="758776"/>
                      </a:lnTo>
                      <a:lnTo>
                        <a:pt x="379388" y="37938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511405" tIns="88011" rIns="423394" bIns="88011" numCol="1" spcCol="1270" anchor="ctr" anchorCtr="0">
                  <a:normAutofit/>
                </a:bodyPr>
                <a:lstStyle/>
                <a:p>
                  <a:pPr marL="0" lvl="0" indent="0" algn="ctr" defTabSz="14668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400" b="1" kern="1200" dirty="0">
                      <a:solidFill>
                        <a:schemeClr val="bg1"/>
                      </a:solidFill>
                    </a:rPr>
                    <a:t>1955</a:t>
                  </a: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59C694A3-6DC8-DC4C-B601-B161F9DFE23A}"/>
                    </a:ext>
                  </a:extLst>
                </p:cNvPr>
                <p:cNvSpPr txBox="1"/>
                <p:nvPr userDrawn="1"/>
              </p:nvSpPr>
              <p:spPr>
                <a:xfrm>
                  <a:off x="463888" y="1314202"/>
                  <a:ext cx="1481791" cy="63660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25400">
                  <a:solidFill>
                    <a:schemeClr val="tx2"/>
                  </a:solidFill>
                </a:ln>
              </p:spPr>
              <p:txBody>
                <a:bodyPr wrap="square" tIns="91440" bIns="91440" rtlCol="0" anchor="b" anchorCtr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sz="1200" i="0" dirty="0" err="1">
                      <a:solidFill>
                        <a:schemeClr val="tx1"/>
                      </a:solidFill>
                    </a:rPr>
                    <a:t>Sed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diam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nonummy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nibh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euismod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tincidunt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ut</a:t>
                  </a:r>
                  <a:r>
                    <a:rPr lang="en-US" sz="1200" i="1" dirty="0" err="1">
                      <a:solidFill>
                        <a:schemeClr val="tx1"/>
                      </a:solidFill>
                    </a:rPr>
                    <a:t>.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4A2EBAE0-6F5D-0F46-BA29-C1C5C0C4A316}"/>
                  </a:ext>
                </a:extLst>
              </p:cNvPr>
              <p:cNvGrpSpPr/>
              <p:nvPr userDrawn="1"/>
            </p:nvGrpSpPr>
            <p:grpSpPr>
              <a:xfrm>
                <a:off x="2908205" y="994530"/>
                <a:ext cx="1551795" cy="1632078"/>
                <a:chOff x="2908205" y="994530"/>
                <a:chExt cx="1551795" cy="1632078"/>
              </a:xfrm>
            </p:grpSpPr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EEE98C11-B6B7-4E43-B76D-7B25E20F82D5}"/>
                    </a:ext>
                  </a:extLst>
                </p:cNvPr>
                <p:cNvCxnSpPr/>
                <p:nvPr userDrawn="1"/>
              </p:nvCxnSpPr>
              <p:spPr>
                <a:xfrm flipV="1">
                  <a:off x="3644995" y="1706193"/>
                  <a:ext cx="0" cy="563765"/>
                </a:xfrm>
                <a:prstGeom prst="line">
                  <a:avLst/>
                </a:prstGeom>
                <a:ln w="2540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Freeform 45">
                  <a:extLst>
                    <a:ext uri="{FF2B5EF4-FFF2-40B4-BE49-F238E27FC236}">
                      <a16:creationId xmlns:a16="http://schemas.microsoft.com/office/drawing/2014/main" id="{066185E3-C8F0-9B44-9B2B-66589C262426}"/>
                    </a:ext>
                  </a:extLst>
                </p:cNvPr>
                <p:cNvSpPr/>
                <p:nvPr/>
              </p:nvSpPr>
              <p:spPr>
                <a:xfrm>
                  <a:off x="3024217" y="2111553"/>
                  <a:ext cx="1435783" cy="515055"/>
                </a:xfrm>
                <a:custGeom>
                  <a:avLst/>
                  <a:gdLst>
                    <a:gd name="connsiteX0" fmla="*/ 0 w 1896941"/>
                    <a:gd name="connsiteY0" fmla="*/ 0 h 758776"/>
                    <a:gd name="connsiteX1" fmla="*/ 1517553 w 1896941"/>
                    <a:gd name="connsiteY1" fmla="*/ 0 h 758776"/>
                    <a:gd name="connsiteX2" fmla="*/ 1896941 w 1896941"/>
                    <a:gd name="connsiteY2" fmla="*/ 379388 h 758776"/>
                    <a:gd name="connsiteX3" fmla="*/ 1517553 w 1896941"/>
                    <a:gd name="connsiteY3" fmla="*/ 758776 h 758776"/>
                    <a:gd name="connsiteX4" fmla="*/ 0 w 1896941"/>
                    <a:gd name="connsiteY4" fmla="*/ 758776 h 758776"/>
                    <a:gd name="connsiteX5" fmla="*/ 379388 w 1896941"/>
                    <a:gd name="connsiteY5" fmla="*/ 379388 h 758776"/>
                    <a:gd name="connsiteX6" fmla="*/ 0 w 1896941"/>
                    <a:gd name="connsiteY6" fmla="*/ 0 h 758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96941" h="758776">
                      <a:moveTo>
                        <a:pt x="0" y="0"/>
                      </a:moveTo>
                      <a:lnTo>
                        <a:pt x="1517553" y="0"/>
                      </a:lnTo>
                      <a:lnTo>
                        <a:pt x="1896941" y="379388"/>
                      </a:lnTo>
                      <a:lnTo>
                        <a:pt x="1517553" y="758776"/>
                      </a:lnTo>
                      <a:lnTo>
                        <a:pt x="0" y="758776"/>
                      </a:lnTo>
                      <a:lnTo>
                        <a:pt x="379388" y="37938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511405" tIns="91440" rIns="423394" bIns="91440" numCol="1" spcCol="1270" anchor="ctr" anchorCtr="0">
                  <a:normAutofit/>
                </a:bodyPr>
                <a:lstStyle/>
                <a:p>
                  <a:pPr marL="0" lvl="0" indent="0" algn="ctr" defTabSz="14668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400" b="1" kern="1200" dirty="0">
                      <a:solidFill>
                        <a:schemeClr val="bg1"/>
                      </a:solidFill>
                    </a:rPr>
                    <a:t>1984</a:t>
                  </a: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9BA3F771-7872-5444-8180-77ABAA7DA5BA}"/>
                    </a:ext>
                  </a:extLst>
                </p:cNvPr>
                <p:cNvSpPr txBox="1"/>
                <p:nvPr userDrawn="1"/>
              </p:nvSpPr>
              <p:spPr>
                <a:xfrm>
                  <a:off x="2908205" y="994530"/>
                  <a:ext cx="1478165" cy="954914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25400">
                  <a:solidFill>
                    <a:schemeClr val="accent3"/>
                  </a:solidFill>
                </a:ln>
              </p:spPr>
              <p:txBody>
                <a:bodyPr wrap="square" tIns="91440" bIns="91440" rtlCol="0" anchor="b" anchorCtr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sz="1200" i="0" dirty="0">
                      <a:solidFill>
                        <a:schemeClr val="tx1"/>
                      </a:solidFill>
                    </a:rPr>
                    <a:t>Lorem ipsum dolor sit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amet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,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consectetuer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adipiscing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elit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,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sed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diam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nonummy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nibh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euismod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tincidunt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ut</a:t>
                  </a:r>
                  <a:r>
                    <a:rPr lang="en-US" sz="1200" i="1" dirty="0" err="1">
                      <a:solidFill>
                        <a:schemeClr val="tx1"/>
                      </a:solidFill>
                    </a:rPr>
                    <a:t>.</a:t>
                  </a:r>
                  <a:endParaRPr lang="en-US" sz="1200" i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46205649-A0BF-2344-AE16-D12DCF7E280B}"/>
                  </a:ext>
                </a:extLst>
              </p:cNvPr>
              <p:cNvGrpSpPr/>
              <p:nvPr userDrawn="1"/>
            </p:nvGrpSpPr>
            <p:grpSpPr>
              <a:xfrm>
                <a:off x="1713069" y="2111118"/>
                <a:ext cx="1523945" cy="1479032"/>
                <a:chOff x="1713069" y="2111118"/>
                <a:chExt cx="1523945" cy="1479032"/>
              </a:xfrm>
            </p:grpSpPr>
            <p:sp>
              <p:nvSpPr>
                <p:cNvPr id="42" name="Freeform 41">
                  <a:extLst>
                    <a:ext uri="{FF2B5EF4-FFF2-40B4-BE49-F238E27FC236}">
                      <a16:creationId xmlns:a16="http://schemas.microsoft.com/office/drawing/2014/main" id="{057E9FDA-B729-6E45-B704-4EDD7756BC30}"/>
                    </a:ext>
                  </a:extLst>
                </p:cNvPr>
                <p:cNvSpPr/>
                <p:nvPr/>
              </p:nvSpPr>
              <p:spPr>
                <a:xfrm>
                  <a:off x="1801231" y="2111118"/>
                  <a:ext cx="1435783" cy="515055"/>
                </a:xfrm>
                <a:custGeom>
                  <a:avLst/>
                  <a:gdLst>
                    <a:gd name="connsiteX0" fmla="*/ 0 w 1896941"/>
                    <a:gd name="connsiteY0" fmla="*/ 0 h 758776"/>
                    <a:gd name="connsiteX1" fmla="*/ 1517553 w 1896941"/>
                    <a:gd name="connsiteY1" fmla="*/ 0 h 758776"/>
                    <a:gd name="connsiteX2" fmla="*/ 1896941 w 1896941"/>
                    <a:gd name="connsiteY2" fmla="*/ 379388 h 758776"/>
                    <a:gd name="connsiteX3" fmla="*/ 1517553 w 1896941"/>
                    <a:gd name="connsiteY3" fmla="*/ 758776 h 758776"/>
                    <a:gd name="connsiteX4" fmla="*/ 0 w 1896941"/>
                    <a:gd name="connsiteY4" fmla="*/ 758776 h 758776"/>
                    <a:gd name="connsiteX5" fmla="*/ 379388 w 1896941"/>
                    <a:gd name="connsiteY5" fmla="*/ 379388 h 758776"/>
                    <a:gd name="connsiteX6" fmla="*/ 0 w 1896941"/>
                    <a:gd name="connsiteY6" fmla="*/ 0 h 758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96941" h="758776">
                      <a:moveTo>
                        <a:pt x="0" y="0"/>
                      </a:moveTo>
                      <a:lnTo>
                        <a:pt x="1517553" y="0"/>
                      </a:lnTo>
                      <a:lnTo>
                        <a:pt x="1896941" y="379388"/>
                      </a:lnTo>
                      <a:lnTo>
                        <a:pt x="1517553" y="758776"/>
                      </a:lnTo>
                      <a:lnTo>
                        <a:pt x="0" y="758776"/>
                      </a:lnTo>
                      <a:lnTo>
                        <a:pt x="379388" y="37938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511405" tIns="88011" rIns="423394" bIns="88011" numCol="1" spcCol="1270" anchor="ctr" anchorCtr="0">
                  <a:normAutofit/>
                </a:bodyPr>
                <a:lstStyle/>
                <a:p>
                  <a:pPr marL="0" lvl="0" indent="0" algn="ctr" defTabSz="14668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400" b="1" kern="1200" dirty="0">
                      <a:solidFill>
                        <a:schemeClr val="bg1"/>
                      </a:solidFill>
                    </a:rPr>
                    <a:t>1972</a:t>
                  </a:r>
                </a:p>
              </p:txBody>
            </p: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47508B41-5781-3340-B77A-EB7F54216C68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2446901" y="2503716"/>
                  <a:ext cx="1812" cy="413278"/>
                </a:xfrm>
                <a:prstGeom prst="line">
                  <a:avLst/>
                </a:prstGeom>
                <a:ln w="25400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A99E7619-85BD-BC4C-8A4E-033A92F92D8A}"/>
                    </a:ext>
                  </a:extLst>
                </p:cNvPr>
                <p:cNvSpPr txBox="1"/>
                <p:nvPr userDrawn="1"/>
              </p:nvSpPr>
              <p:spPr>
                <a:xfrm>
                  <a:off x="1713069" y="2794389"/>
                  <a:ext cx="1478165" cy="795761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25400">
                  <a:solidFill>
                    <a:schemeClr val="accent1"/>
                  </a:solidFill>
                </a:ln>
              </p:spPr>
              <p:txBody>
                <a:bodyPr wrap="square" tIns="91440" bIns="9144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sz="1200" i="0" dirty="0" err="1">
                      <a:solidFill>
                        <a:schemeClr val="tx1"/>
                      </a:solidFill>
                    </a:rPr>
                    <a:t>Amet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consectetuer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adipiscing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elit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,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sed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diam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nonummy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nibh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euismod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.</a:t>
                  </a:r>
                  <a:endParaRPr lang="en-US" sz="1200" i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1ACD6FF-CE77-6F4C-AD1B-660F1C7C3852}"/>
                  </a:ext>
                </a:extLst>
              </p:cNvPr>
              <p:cNvGrpSpPr/>
              <p:nvPr userDrawn="1"/>
            </p:nvGrpSpPr>
            <p:grpSpPr>
              <a:xfrm>
                <a:off x="4208763" y="2110683"/>
                <a:ext cx="1495343" cy="1161162"/>
                <a:chOff x="4208763" y="2110683"/>
                <a:chExt cx="1495343" cy="1161162"/>
              </a:xfrm>
            </p:grpSpPr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80714C7A-6A43-944A-8F74-F4CDA84ED6E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 flipV="1">
                  <a:off x="4943740" y="2552990"/>
                  <a:ext cx="1812" cy="413278"/>
                </a:xfrm>
                <a:prstGeom prst="line">
                  <a:avLst/>
                </a:prstGeom>
                <a:ln w="254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Freeform 39">
                  <a:extLst>
                    <a:ext uri="{FF2B5EF4-FFF2-40B4-BE49-F238E27FC236}">
                      <a16:creationId xmlns:a16="http://schemas.microsoft.com/office/drawing/2014/main" id="{6D19DD38-F969-944C-ACE7-E808921CEFB2}"/>
                    </a:ext>
                  </a:extLst>
                </p:cNvPr>
                <p:cNvSpPr/>
                <p:nvPr userDrawn="1"/>
              </p:nvSpPr>
              <p:spPr>
                <a:xfrm>
                  <a:off x="4247201" y="2110683"/>
                  <a:ext cx="1456905" cy="515055"/>
                </a:xfrm>
                <a:custGeom>
                  <a:avLst/>
                  <a:gdLst>
                    <a:gd name="connsiteX0" fmla="*/ 0 w 1896941"/>
                    <a:gd name="connsiteY0" fmla="*/ 0 h 758776"/>
                    <a:gd name="connsiteX1" fmla="*/ 1517553 w 1896941"/>
                    <a:gd name="connsiteY1" fmla="*/ 0 h 758776"/>
                    <a:gd name="connsiteX2" fmla="*/ 1896941 w 1896941"/>
                    <a:gd name="connsiteY2" fmla="*/ 379388 h 758776"/>
                    <a:gd name="connsiteX3" fmla="*/ 1517553 w 1896941"/>
                    <a:gd name="connsiteY3" fmla="*/ 758776 h 758776"/>
                    <a:gd name="connsiteX4" fmla="*/ 0 w 1896941"/>
                    <a:gd name="connsiteY4" fmla="*/ 758776 h 758776"/>
                    <a:gd name="connsiteX5" fmla="*/ 379388 w 1896941"/>
                    <a:gd name="connsiteY5" fmla="*/ 379388 h 758776"/>
                    <a:gd name="connsiteX6" fmla="*/ 0 w 1896941"/>
                    <a:gd name="connsiteY6" fmla="*/ 0 h 758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96941" h="758776">
                      <a:moveTo>
                        <a:pt x="0" y="0"/>
                      </a:moveTo>
                      <a:lnTo>
                        <a:pt x="1517553" y="0"/>
                      </a:lnTo>
                      <a:lnTo>
                        <a:pt x="1896941" y="379388"/>
                      </a:lnTo>
                      <a:lnTo>
                        <a:pt x="1517553" y="758776"/>
                      </a:lnTo>
                      <a:lnTo>
                        <a:pt x="0" y="758776"/>
                      </a:lnTo>
                      <a:lnTo>
                        <a:pt x="379388" y="37938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511405" tIns="91440" rIns="423394" bIns="91440" numCol="1" spcCol="1270" anchor="ctr" anchorCtr="0">
                  <a:normAutofit/>
                </a:bodyPr>
                <a:lstStyle/>
                <a:p>
                  <a:pPr marL="0" lvl="0" indent="0" algn="ctr" defTabSz="146685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400" b="1" kern="1200" dirty="0">
                      <a:solidFill>
                        <a:schemeClr val="bg1"/>
                      </a:solidFill>
                    </a:rPr>
                    <a:t>2004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3E10008C-B417-004B-A49B-10D41C312968}"/>
                    </a:ext>
                  </a:extLst>
                </p:cNvPr>
                <p:cNvSpPr txBox="1"/>
                <p:nvPr userDrawn="1"/>
              </p:nvSpPr>
              <p:spPr>
                <a:xfrm>
                  <a:off x="4208763" y="2794388"/>
                  <a:ext cx="1478165" cy="477457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25400">
                  <a:solidFill>
                    <a:schemeClr val="accent4"/>
                  </a:solidFill>
                </a:ln>
              </p:spPr>
              <p:txBody>
                <a:bodyPr wrap="square" tIns="91440" bIns="91440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sz="1200" i="0" dirty="0" err="1">
                      <a:solidFill>
                        <a:schemeClr val="tx1"/>
                      </a:solidFill>
                    </a:rPr>
                    <a:t>Diam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nonummy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nibh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euismod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tincidunt</a:t>
                  </a:r>
                  <a:r>
                    <a:rPr lang="en-US" sz="1200" i="0" dirty="0">
                      <a:solidFill>
                        <a:schemeClr val="tx1"/>
                      </a:solidFill>
                    </a:rPr>
                    <a:t> </a:t>
                  </a:r>
                  <a:r>
                    <a:rPr lang="en-US" sz="1200" i="0" dirty="0" err="1">
                      <a:solidFill>
                        <a:schemeClr val="tx1"/>
                      </a:solidFill>
                    </a:rPr>
                    <a:t>ut</a:t>
                  </a:r>
                  <a:r>
                    <a:rPr lang="en-US" sz="1200" i="1" dirty="0" err="1">
                      <a:solidFill>
                        <a:schemeClr val="tx1"/>
                      </a:solidFill>
                    </a:rPr>
                    <a:t>.</a:t>
                  </a:r>
                  <a:endParaRPr lang="en-US" sz="1200" i="1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E40CB09-19ED-E64A-B375-91AB0CBB7C68}"/>
                </a:ext>
              </a:extLst>
            </p:cNvPr>
            <p:cNvSpPr txBox="1"/>
            <p:nvPr userDrawn="1"/>
          </p:nvSpPr>
          <p:spPr>
            <a:xfrm>
              <a:off x="2710422" y="5181867"/>
              <a:ext cx="21715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Time Line Example</a:t>
              </a:r>
            </a:p>
          </p:txBody>
        </p:sp>
      </p:grpSp>
      <p:pic>
        <p:nvPicPr>
          <p:cNvPr id="24" name="Picture 23" title="-">
            <a:extLst>
              <a:ext uri="{FF2B5EF4-FFF2-40B4-BE49-F238E27FC236}">
                <a16:creationId xmlns:a16="http://schemas.microsoft.com/office/drawing/2014/main" id="{52E4DD30-D642-C248-B52D-6BF6F681AB4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4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018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0DD57-FEA2-1A40-8805-DF8E24B807A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239014" y="2761379"/>
            <a:ext cx="5713972" cy="1311128"/>
          </a:xfrm>
        </p:spPr>
        <p:txBody>
          <a:bodyPr wrap="square">
            <a:sp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You have reached the end of this presentation</a:t>
            </a:r>
          </a:p>
        </p:txBody>
      </p:sp>
    </p:spTree>
    <p:extLst>
      <p:ext uri="{BB962C8B-B14F-4D97-AF65-F5344CB8AC3E}">
        <p14:creationId xmlns:p14="http://schemas.microsoft.com/office/powerpoint/2010/main" val="2121616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title="-">
            <a:extLst>
              <a:ext uri="{FF2B5EF4-FFF2-40B4-BE49-F238E27FC236}">
                <a16:creationId xmlns:a16="http://schemas.microsoft.com/office/drawing/2014/main" id="{263B4771-4D03-7E4C-B724-BD6A818CEFA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46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8990" y="75767"/>
            <a:ext cx="10604810" cy="701731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8990" y="1353014"/>
            <a:ext cx="10604810" cy="502548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8928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title="-">
            <a:extLst>
              <a:ext uri="{FF2B5EF4-FFF2-40B4-BE49-F238E27FC236}">
                <a16:creationId xmlns:a16="http://schemas.microsoft.com/office/drawing/2014/main" id="{3CCBCB20-9DF9-C041-BCEF-5F091A0C78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4615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8989" y="2586525"/>
            <a:ext cx="10604810" cy="37988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6CE3D-739B-7641-BFEF-63C2A6A484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8990" y="1383820"/>
            <a:ext cx="10639425" cy="89217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CCAE4D7-98CA-8941-89D9-77B2924A9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990" y="75508"/>
            <a:ext cx="10721898" cy="701731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081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title="-">
            <a:extLst>
              <a:ext uri="{FF2B5EF4-FFF2-40B4-BE49-F238E27FC236}">
                <a16:creationId xmlns:a16="http://schemas.microsoft.com/office/drawing/2014/main" id="{BC52D885-2E68-9240-AAB9-61C76134222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46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90" y="75508"/>
            <a:ext cx="10721898" cy="701731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8990" y="1391564"/>
            <a:ext cx="10721898" cy="37988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6CE3D-739B-7641-BFEF-63C2A6A484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9300" y="5485702"/>
            <a:ext cx="10721588" cy="89217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5665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title="-">
            <a:extLst>
              <a:ext uri="{FF2B5EF4-FFF2-40B4-BE49-F238E27FC236}">
                <a16:creationId xmlns:a16="http://schemas.microsoft.com/office/drawing/2014/main" id="{68CE8BF0-47EE-CF4B-A5EA-C24F6E110E8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46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90" y="75767"/>
            <a:ext cx="10515600" cy="70173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8990" y="1391564"/>
            <a:ext cx="5071947" cy="37988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6CE3D-739B-7641-BFEF-63C2A6A484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9300" y="5485702"/>
            <a:ext cx="5071637" cy="89217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1BE0CEC-158A-3849-AE68-CD56BFA9EFA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65487" y="1391564"/>
            <a:ext cx="5071947" cy="37988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6D8FD1FF-9DC6-A045-90EC-BBDC7388C0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65797" y="5485702"/>
            <a:ext cx="5071637" cy="892175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05855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title="-">
            <a:extLst>
              <a:ext uri="{FF2B5EF4-FFF2-40B4-BE49-F238E27FC236}">
                <a16:creationId xmlns:a16="http://schemas.microsoft.com/office/drawing/2014/main" id="{C09D5AE1-84CD-E147-9474-6CD0CBC135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46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90" y="75767"/>
            <a:ext cx="10515600" cy="70173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8990" y="1391564"/>
            <a:ext cx="5071947" cy="4882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1BE0CEC-158A-3849-AE68-CD56BFA9EFA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65487" y="1391564"/>
            <a:ext cx="5071947" cy="4882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09057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title="-">
            <a:extLst>
              <a:ext uri="{FF2B5EF4-FFF2-40B4-BE49-F238E27FC236}">
                <a16:creationId xmlns:a16="http://schemas.microsoft.com/office/drawing/2014/main" id="{E0ACDC57-F3A3-F840-8761-9CD35F723D1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46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90" y="75767"/>
            <a:ext cx="10515600" cy="70173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5783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title="-">
            <a:extLst>
              <a:ext uri="{FF2B5EF4-FFF2-40B4-BE49-F238E27FC236}">
                <a16:creationId xmlns:a16="http://schemas.microsoft.com/office/drawing/2014/main" id="{A7175401-FCEF-1546-A180-5CAB29B30B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46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90" y="75767"/>
            <a:ext cx="10515600" cy="701731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883973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title="-">
            <a:extLst>
              <a:ext uri="{FF2B5EF4-FFF2-40B4-BE49-F238E27FC236}">
                <a16:creationId xmlns:a16="http://schemas.microsoft.com/office/drawing/2014/main" id="{110C28E7-F6CD-1E46-B2FB-253FCCEA7BB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461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2761143" y="3118955"/>
            <a:ext cx="6357179" cy="556591"/>
          </a:xfrm>
        </p:spPr>
        <p:txBody>
          <a:bodyPr wrap="square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947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97209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2" r:id="rId8"/>
    <p:sldLayoutId id="2147483663" r:id="rId9"/>
    <p:sldLayoutId id="2147483664" r:id="rId10"/>
    <p:sldLayoutId id="2147483666" r:id="rId11"/>
    <p:sldLayoutId id="2147483656" r:id="rId12"/>
    <p:sldLayoutId id="2147483657" r:id="rId13"/>
    <p:sldLayoutId id="2147483658" r:id="rId14"/>
    <p:sldLayoutId id="2147483659" r:id="rId15"/>
    <p:sldLayoutId id="214748366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73279-410D-304B-939E-D3FE3DE2D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6905" y="504731"/>
            <a:ext cx="10313233" cy="701731"/>
          </a:xfrm>
        </p:spPr>
        <p:txBody>
          <a:bodyPr/>
          <a:lstStyle/>
          <a:p>
            <a:r>
              <a:rPr lang="en-US" b="0" dirty="0"/>
              <a:t>COP3503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B2C18-5217-5643-94A0-EB5E38F8DC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Type Safe Languages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2623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Interpretation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3CB30-9E39-7741-84D8-06F7B5A55EDD}"/>
              </a:ext>
            </a:extLst>
          </p:cNvPr>
          <p:cNvSpPr txBox="1"/>
          <p:nvPr/>
        </p:nvSpPr>
        <p:spPr>
          <a:xfrm>
            <a:off x="748990" y="1385047"/>
            <a:ext cx="722402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type checking</a:t>
            </a:r>
          </a:p>
          <a:p>
            <a:r>
              <a:rPr lang="en-US" sz="3600" dirty="0"/>
              <a:t>	verifying the constraints of types</a:t>
            </a:r>
          </a:p>
          <a:p>
            <a:endParaRPr lang="en-US" sz="3600" dirty="0"/>
          </a:p>
          <a:p>
            <a:r>
              <a:rPr lang="en-US" sz="3600" dirty="0"/>
              <a:t>int x;</a:t>
            </a:r>
          </a:p>
          <a:p>
            <a:r>
              <a:rPr lang="en-US" sz="3600" dirty="0"/>
              <a:t>x = “3”;</a:t>
            </a:r>
          </a:p>
          <a:p>
            <a:endParaRPr lang="en-US" sz="3600" dirty="0"/>
          </a:p>
          <a:p>
            <a:r>
              <a:rPr lang="en-US" sz="3600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141E4E-E1A7-4141-A9C2-CEBC42B05D4E}"/>
              </a:ext>
            </a:extLst>
          </p:cNvPr>
          <p:cNvSpPr/>
          <p:nvPr/>
        </p:nvSpPr>
        <p:spPr>
          <a:xfrm>
            <a:off x="2552414" y="4322019"/>
            <a:ext cx="59768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error: assigning to 'int' from incompatible type 'const char [2]'</a:t>
            </a:r>
          </a:p>
        </p:txBody>
      </p:sp>
    </p:spTree>
    <p:extLst>
      <p:ext uri="{BB962C8B-B14F-4D97-AF65-F5344CB8AC3E}">
        <p14:creationId xmlns:p14="http://schemas.microsoft.com/office/powerpoint/2010/main" val="741097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Interpretation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3CB30-9E39-7741-84D8-06F7B5A55EDD}"/>
              </a:ext>
            </a:extLst>
          </p:cNvPr>
          <p:cNvSpPr txBox="1"/>
          <p:nvPr/>
        </p:nvSpPr>
        <p:spPr>
          <a:xfrm>
            <a:off x="462556" y="1047189"/>
            <a:ext cx="1080203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type error</a:t>
            </a:r>
          </a:p>
          <a:p>
            <a:r>
              <a:rPr lang="en-US" sz="2800" dirty="0"/>
              <a:t>	 A type error is program behavior in which an operation occurs on a particular data type that it’s not meant to occur on</a:t>
            </a:r>
          </a:p>
          <a:p>
            <a:endParaRPr lang="en-US" sz="2800" dirty="0"/>
          </a:p>
          <a:p>
            <a:r>
              <a:rPr lang="en-US" sz="2800" dirty="0"/>
              <a:t>type-safe</a:t>
            </a:r>
          </a:p>
          <a:p>
            <a:r>
              <a:rPr lang="en-US" sz="2800" dirty="0"/>
              <a:t>	Operations are always compatible with the data type</a:t>
            </a:r>
          </a:p>
          <a:p>
            <a:r>
              <a:rPr lang="en-US" sz="2800" dirty="0"/>
              <a:t>	Type errors are kept to a minimum. </a:t>
            </a:r>
          </a:p>
          <a:p>
            <a:r>
              <a:rPr lang="en-US" sz="2800" dirty="0"/>
              <a:t>	There is a course of action when type errors occur </a:t>
            </a:r>
          </a:p>
          <a:p>
            <a:r>
              <a:rPr lang="en-US" sz="2800" dirty="0"/>
              <a:t>		(e.g. throw an exception…)</a:t>
            </a:r>
          </a:p>
          <a:p>
            <a:r>
              <a:rPr lang="en-US" sz="2800" dirty="0"/>
              <a:t>	Any attempt to misinterpret data is caught at compile time or 	generates a well-specified error at run time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29FA0A9-4F81-BD4F-8F0D-B0B848CBB5F3}"/>
              </a:ext>
            </a:extLst>
          </p:cNvPr>
          <p:cNvSpPr/>
          <p:nvPr/>
        </p:nvSpPr>
        <p:spPr>
          <a:xfrm>
            <a:off x="927410" y="3428999"/>
            <a:ext cx="6851176" cy="873457"/>
          </a:xfrm>
          <a:prstGeom prst="ellipse">
            <a:avLst/>
          </a:prstGeom>
          <a:noFill/>
          <a:ln w="984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5F2A1-0F5C-9248-BF09-1096784106C0}"/>
              </a:ext>
            </a:extLst>
          </p:cNvPr>
          <p:cNvSpPr txBox="1"/>
          <p:nvPr/>
        </p:nvSpPr>
        <p:spPr>
          <a:xfrm>
            <a:off x="7778586" y="2532711"/>
            <a:ext cx="3768558" cy="64633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That’s squishy ….</a:t>
            </a:r>
          </a:p>
          <a:p>
            <a:r>
              <a:rPr lang="en-US" dirty="0">
                <a:latin typeface="Arial" panose="020B0604020202020204" pitchFamily="34" charset="0"/>
              </a:rPr>
              <a:t>Type-safe is not binary</a:t>
            </a:r>
          </a:p>
        </p:txBody>
      </p:sp>
    </p:spTree>
    <p:extLst>
      <p:ext uri="{BB962C8B-B14F-4D97-AF65-F5344CB8AC3E}">
        <p14:creationId xmlns:p14="http://schemas.microsoft.com/office/powerpoint/2010/main" val="143980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Interpretation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3CB30-9E39-7741-84D8-06F7B5A55EDD}"/>
              </a:ext>
            </a:extLst>
          </p:cNvPr>
          <p:cNvSpPr txBox="1"/>
          <p:nvPr/>
        </p:nvSpPr>
        <p:spPr>
          <a:xfrm>
            <a:off x="462556" y="1075765"/>
            <a:ext cx="108020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static type checking</a:t>
            </a:r>
          </a:p>
          <a:p>
            <a:r>
              <a:rPr lang="en-US" sz="3200" dirty="0"/>
              <a:t>	the type of a variable is known at compile time</a:t>
            </a:r>
          </a:p>
          <a:p>
            <a:r>
              <a:rPr lang="en-US" sz="3200" dirty="0"/>
              <a:t>	compiled code executed quickly</a:t>
            </a:r>
          </a:p>
          <a:p>
            <a:endParaRPr lang="en-US" sz="3200" dirty="0"/>
          </a:p>
          <a:p>
            <a:r>
              <a:rPr lang="en-US" sz="3200" dirty="0"/>
              <a:t>dynamic type checking</a:t>
            </a:r>
          </a:p>
          <a:p>
            <a:r>
              <a:rPr lang="en-US" sz="3200" dirty="0"/>
              <a:t>	types are checked at run time</a:t>
            </a:r>
          </a:p>
          <a:p>
            <a:r>
              <a:rPr lang="en-US" sz="3200" dirty="0"/>
              <a:t>	may cause run-time errors that can be difficult to fix</a:t>
            </a:r>
          </a:p>
          <a:p>
            <a:endParaRPr lang="en-US" sz="3200" dirty="0"/>
          </a:p>
          <a:p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55211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E7A02-8E1D-B14C-9DC6-0562509E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vs. Dynamic Typing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F0FC27-6AAF-DF42-91A0-996332A7E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3" y="1422624"/>
            <a:ext cx="12192000" cy="543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01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E7A02-8E1D-B14C-9DC6-0562509E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vs. Dynamic Typing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F0FC27-6AAF-DF42-91A0-996332A7E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43" y="1422624"/>
            <a:ext cx="12192000" cy="5435376"/>
          </a:xfrm>
          <a:prstGeom prst="rect">
            <a:avLst/>
          </a:prstGeom>
        </p:spPr>
      </p:pic>
      <p:pic>
        <p:nvPicPr>
          <p:cNvPr id="4" name="Picture 2" descr="Static Typing">
            <a:extLst>
              <a:ext uri="{FF2B5EF4-FFF2-40B4-BE49-F238E27FC236}">
                <a16:creationId xmlns:a16="http://schemas.microsoft.com/office/drawing/2014/main" id="{457CC840-EE33-D44E-AC21-28C781A49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007" y="1057673"/>
            <a:ext cx="4443687" cy="5800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567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7EDB95B-AE63-9144-B9E4-74CB9D836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43" y="1422624"/>
            <a:ext cx="12192000" cy="54353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B68C8F-331D-1C45-B5F2-F6C0E566E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vs Dynamic Typing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332688-B2C3-2A4B-BD5C-547FD8CF9998}"/>
              </a:ext>
            </a:extLst>
          </p:cNvPr>
          <p:cNvSpPr/>
          <p:nvPr/>
        </p:nvSpPr>
        <p:spPr>
          <a:xfrm>
            <a:off x="5336275" y="1364776"/>
            <a:ext cx="6414448" cy="54174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C299F0-4022-E040-A394-D04F4F306CFB}"/>
              </a:ext>
            </a:extLst>
          </p:cNvPr>
          <p:cNvSpPr txBox="1"/>
          <p:nvPr/>
        </p:nvSpPr>
        <p:spPr>
          <a:xfrm>
            <a:off x="5424486" y="1531368"/>
            <a:ext cx="5577385" cy="12003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Suppose some error occurs at runtime that is related to a variable’s value being used in an inappropriate way —like dividing a string value by 2. 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03702A-D7F5-A640-A97F-104E009B77AA}"/>
              </a:ext>
            </a:extLst>
          </p:cNvPr>
          <p:cNvSpPr txBox="1"/>
          <p:nvPr/>
        </p:nvSpPr>
        <p:spPr>
          <a:xfrm>
            <a:off x="5424485" y="3157727"/>
            <a:ext cx="5577385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An error message appears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56CD97-984A-AB42-ABD7-2F68058C322C}"/>
              </a:ext>
            </a:extLst>
          </p:cNvPr>
          <p:cNvSpPr txBox="1"/>
          <p:nvPr/>
        </p:nvSpPr>
        <p:spPr>
          <a:xfrm>
            <a:off x="5424485" y="3951780"/>
            <a:ext cx="5577385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The programmer has to find the source of the error, </a:t>
            </a:r>
          </a:p>
          <a:p>
            <a:r>
              <a:rPr lang="en-US" dirty="0">
                <a:latin typeface="Arial" panose="020B0604020202020204" pitchFamily="34" charset="0"/>
              </a:rPr>
              <a:t>which may be far from the point of detection of the error and this can take a great deal of time.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66FD06-F164-0442-9542-606317983D7F}"/>
              </a:ext>
            </a:extLst>
          </p:cNvPr>
          <p:cNvSpPr txBox="1"/>
          <p:nvPr/>
        </p:nvSpPr>
        <p:spPr>
          <a:xfrm>
            <a:off x="5424485" y="5220058"/>
            <a:ext cx="5577385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But if type-checking was done at compile-time, the point of detection of the error might have been obvious without even running the program.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91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Interpretation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3CB30-9E39-7741-84D8-06F7B5A55EDD}"/>
              </a:ext>
            </a:extLst>
          </p:cNvPr>
          <p:cNvSpPr txBox="1"/>
          <p:nvPr/>
        </p:nvSpPr>
        <p:spPr>
          <a:xfrm>
            <a:off x="462556" y="950539"/>
            <a:ext cx="1080203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Type-safety is enforced by strong typing</a:t>
            </a:r>
          </a:p>
          <a:p>
            <a:endParaRPr lang="en-US" sz="2800" dirty="0"/>
          </a:p>
          <a:p>
            <a:r>
              <a:rPr lang="en-US" sz="2800" dirty="0"/>
              <a:t>strongly typed</a:t>
            </a:r>
          </a:p>
          <a:p>
            <a:r>
              <a:rPr lang="en-US" sz="2800" dirty="0"/>
              <a:t>	 variables are bound to specific data types, and will result in type errors if types to not match up as expected in the expression – regardless of when type checking occurs</a:t>
            </a:r>
          </a:p>
          <a:p>
            <a:r>
              <a:rPr lang="en-US" sz="2800" dirty="0"/>
              <a:t>	syntactically, it is impossible to have an operation disregard the types of its operands, to interpret a value as something that it is not</a:t>
            </a:r>
          </a:p>
          <a:p>
            <a:endParaRPr lang="en-US" sz="2800" dirty="0"/>
          </a:p>
          <a:p>
            <a:r>
              <a:rPr lang="en-US" sz="2800" dirty="0"/>
              <a:t>weakly typed</a:t>
            </a:r>
          </a:p>
          <a:p>
            <a:r>
              <a:rPr lang="en-US" sz="2800" dirty="0"/>
              <a:t>	 variables are not bound to a specific data type; they still have a type, but type safety constraints are lower compared to strongly-typed languages</a:t>
            </a:r>
          </a:p>
          <a:p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85886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Interpretation of Data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AA7CEE-6B43-204C-8F6B-AFFBF9379D42}"/>
              </a:ext>
            </a:extLst>
          </p:cNvPr>
          <p:cNvSpPr/>
          <p:nvPr/>
        </p:nvSpPr>
        <p:spPr>
          <a:xfrm>
            <a:off x="462556" y="609408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/android-news/magic-lies-here-statically-typed-vs-dynamically-typed-languages-d151c7f95e2b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FD7824-EB88-FA48-8BD4-91A68BF4B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990" y="1196909"/>
            <a:ext cx="7038041" cy="447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982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AB27F-3CAA-024C-94C1-49AE5C6C6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does not enforce type-safety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B9D931-B599-0743-A59E-2B8EF4B3F4FE}"/>
              </a:ext>
            </a:extLst>
          </p:cNvPr>
          <p:cNvSpPr txBox="1"/>
          <p:nvPr/>
        </p:nvSpPr>
        <p:spPr>
          <a:xfrm>
            <a:off x="187657" y="1125453"/>
            <a:ext cx="113973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Type-safety – the ability of the programmer to get around the limitations of type.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83260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AB27F-3CAA-024C-94C1-49AE5C6C6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does not enforce type-safety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B9D931-B599-0743-A59E-2B8EF4B3F4FE}"/>
              </a:ext>
            </a:extLst>
          </p:cNvPr>
          <p:cNvSpPr txBox="1"/>
          <p:nvPr/>
        </p:nvSpPr>
        <p:spPr>
          <a:xfrm>
            <a:off x="187657" y="1125453"/>
            <a:ext cx="113973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Type-safety – the ability of the programmer to get around the limitations of type.</a:t>
            </a:r>
          </a:p>
          <a:p>
            <a:endParaRPr lang="en-US" sz="2800" dirty="0"/>
          </a:p>
          <a:p>
            <a:r>
              <a:rPr lang="en-US" sz="2800" dirty="0"/>
              <a:t>The language C does not enforce type safety. 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72956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59202-FE19-3648-8A62-36D474891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31931-39D2-D247-86AC-AD0413D54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Primitive</a:t>
            </a:r>
          </a:p>
          <a:p>
            <a:pPr lvl="1"/>
            <a:r>
              <a:rPr lang="en-US" dirty="0"/>
              <a:t>Defined by the language </a:t>
            </a:r>
          </a:p>
          <a:p>
            <a:pPr lvl="1"/>
            <a:r>
              <a:rPr lang="en-US" dirty="0"/>
              <a:t>int, float, bool, char</a:t>
            </a:r>
          </a:p>
          <a:p>
            <a:r>
              <a:rPr lang="en-US" dirty="0"/>
              <a:t>Composite</a:t>
            </a:r>
          </a:p>
          <a:p>
            <a:pPr lvl="1"/>
            <a:r>
              <a:rPr lang="en-US" dirty="0"/>
              <a:t>More than one primitive type</a:t>
            </a:r>
          </a:p>
          <a:p>
            <a:pPr lvl="1"/>
            <a:r>
              <a:rPr lang="en-US" dirty="0"/>
              <a:t>Array</a:t>
            </a:r>
          </a:p>
          <a:p>
            <a:r>
              <a:rPr lang="en-US" dirty="0"/>
              <a:t>Abstract</a:t>
            </a:r>
          </a:p>
          <a:p>
            <a:pPr lvl="1"/>
            <a:r>
              <a:rPr lang="en-US" dirty="0"/>
              <a:t>Implementation not defined</a:t>
            </a:r>
          </a:p>
          <a:p>
            <a:pPr lvl="1"/>
            <a:r>
              <a:rPr lang="en-US" dirty="0"/>
              <a:t>Stack, queue, set, map</a:t>
            </a:r>
          </a:p>
          <a:p>
            <a:r>
              <a:rPr lang="en-US" dirty="0"/>
              <a:t>Other</a:t>
            </a:r>
          </a:p>
          <a:p>
            <a:pPr lvl="1"/>
            <a:r>
              <a:rPr lang="en-US" dirty="0"/>
              <a:t>Pointers </a:t>
            </a:r>
          </a:p>
        </p:txBody>
      </p:sp>
    </p:spTree>
    <p:extLst>
      <p:ext uri="{BB962C8B-B14F-4D97-AF65-F5344CB8AC3E}">
        <p14:creationId xmlns:p14="http://schemas.microsoft.com/office/powerpoint/2010/main" val="33205710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AB27F-3CAA-024C-94C1-49AE5C6C6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does not enforce type-safety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B9D931-B599-0743-A59E-2B8EF4B3F4FE}"/>
              </a:ext>
            </a:extLst>
          </p:cNvPr>
          <p:cNvSpPr txBox="1"/>
          <p:nvPr/>
        </p:nvSpPr>
        <p:spPr>
          <a:xfrm>
            <a:off x="187657" y="1125453"/>
            <a:ext cx="1139734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Type-safety – the ability of the programmer to get around the limitations of type.</a:t>
            </a:r>
          </a:p>
          <a:p>
            <a:endParaRPr lang="en-US" sz="2800" dirty="0"/>
          </a:p>
          <a:p>
            <a:r>
              <a:rPr lang="en-US" sz="2800" dirty="0"/>
              <a:t>The language C does not enforce type safety. </a:t>
            </a:r>
          </a:p>
          <a:p>
            <a:endParaRPr lang="en-US" sz="2800" dirty="0"/>
          </a:p>
          <a:p>
            <a:r>
              <a:rPr lang="en-US" sz="2800" dirty="0"/>
              <a:t>It was initially developed in order to have a language in which to write the operating system UNIX </a:t>
            </a:r>
          </a:p>
          <a:p>
            <a:r>
              <a:rPr lang="en-US" sz="2800" dirty="0"/>
              <a:t>	created as a research tool at Bell Labs</a:t>
            </a:r>
          </a:p>
          <a:p>
            <a:r>
              <a:rPr lang="en-US" sz="2800" dirty="0"/>
              <a:t>	write assembly language with fewer instructions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5817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AB27F-3CAA-024C-94C1-49AE5C6C6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does not enforce type-safety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B9D931-B599-0743-A59E-2B8EF4B3F4FE}"/>
              </a:ext>
            </a:extLst>
          </p:cNvPr>
          <p:cNvSpPr txBox="1"/>
          <p:nvPr/>
        </p:nvSpPr>
        <p:spPr>
          <a:xfrm>
            <a:off x="187657" y="1125453"/>
            <a:ext cx="1139734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Type-safety – the ability of the programmer to get around the limitations of type.</a:t>
            </a:r>
          </a:p>
          <a:p>
            <a:endParaRPr lang="en-US" sz="2800" dirty="0"/>
          </a:p>
          <a:p>
            <a:r>
              <a:rPr lang="en-US" sz="2800" dirty="0"/>
              <a:t>The language C does not enforce type safety. </a:t>
            </a:r>
          </a:p>
          <a:p>
            <a:endParaRPr lang="en-US" sz="2800" dirty="0"/>
          </a:p>
          <a:p>
            <a:r>
              <a:rPr lang="en-US" sz="2800" dirty="0"/>
              <a:t>It was initially developed in order to have a language in which to write the operating system UNIX </a:t>
            </a:r>
          </a:p>
          <a:p>
            <a:r>
              <a:rPr lang="en-US" sz="2800" dirty="0"/>
              <a:t>	created as a research tool at Bell Labs</a:t>
            </a:r>
          </a:p>
          <a:p>
            <a:r>
              <a:rPr lang="en-US" sz="2800" dirty="0"/>
              <a:t>	write assembly language with fewer instructions</a:t>
            </a:r>
          </a:p>
          <a:p>
            <a:endParaRPr lang="en-US" sz="2800" dirty="0"/>
          </a:p>
          <a:p>
            <a:r>
              <a:rPr lang="en-US" sz="2800" dirty="0"/>
              <a:t>As such, it had to allow the ability to look at and change specific memory locations</a:t>
            </a:r>
          </a:p>
          <a:p>
            <a:r>
              <a:rPr lang="en-US" sz="2800" dirty="0"/>
              <a:t>	C offers explicit control over the layout of objects in memory</a:t>
            </a:r>
          </a:p>
        </p:txBody>
      </p:sp>
    </p:spTree>
    <p:extLst>
      <p:ext uri="{BB962C8B-B14F-4D97-AF65-F5344CB8AC3E}">
        <p14:creationId xmlns:p14="http://schemas.microsoft.com/office/powerpoint/2010/main" val="4245498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477E3-89B7-EB40-8B88-B7DE6388B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does not enforce type-safety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002BB9-D02E-1645-8FB7-92F9BEB11315}"/>
              </a:ext>
            </a:extLst>
          </p:cNvPr>
          <p:cNvSpPr txBox="1"/>
          <p:nvPr/>
        </p:nvSpPr>
        <p:spPr>
          <a:xfrm>
            <a:off x="73818" y="1314450"/>
            <a:ext cx="120443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There is also built-in protection against using pointer manipulation to access almost any part of memory</a:t>
            </a:r>
          </a:p>
          <a:p>
            <a:endParaRPr lang="en-US" sz="2800" dirty="0"/>
          </a:p>
          <a:p>
            <a:r>
              <a:rPr lang="en-US" sz="2800" dirty="0"/>
              <a:t>“Pointer arithmetic” is not allowed in Java</a:t>
            </a:r>
          </a:p>
        </p:txBody>
      </p:sp>
    </p:spTree>
    <p:extLst>
      <p:ext uri="{BB962C8B-B14F-4D97-AF65-F5344CB8AC3E}">
        <p14:creationId xmlns:p14="http://schemas.microsoft.com/office/powerpoint/2010/main" val="33976106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5BE4F-485F-BE42-9FAE-703469DA8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and type-safety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64BC91-0A78-8644-895F-F70FF0E9C24D}"/>
              </a:ext>
            </a:extLst>
          </p:cNvPr>
          <p:cNvSpPr/>
          <p:nvPr/>
        </p:nvSpPr>
        <p:spPr>
          <a:xfrm>
            <a:off x="370114" y="1402140"/>
            <a:ext cx="1089447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Arrays are not bounds checked</a:t>
            </a:r>
            <a:endParaRPr lang="en-US" dirty="0">
              <a:latin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</a:endParaRPr>
          </a:p>
          <a:p>
            <a:br>
              <a:rPr lang="en-US" dirty="0"/>
            </a:br>
            <a:r>
              <a:rPr lang="en-US" dirty="0">
                <a:latin typeface="Lucida Console" panose="020B0609040504020204" pitchFamily="49" charset="0"/>
              </a:rPr>
              <a:t>double array[3] = {1, 2, 3};</a:t>
            </a:r>
          </a:p>
          <a:p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array[10] = 3;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827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5BE4F-485F-BE42-9FAE-703469DA8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and type-safety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64BC91-0A78-8644-895F-F70FF0E9C24D}"/>
              </a:ext>
            </a:extLst>
          </p:cNvPr>
          <p:cNvSpPr/>
          <p:nvPr/>
        </p:nvSpPr>
        <p:spPr>
          <a:xfrm>
            <a:off x="370114" y="1402140"/>
            <a:ext cx="1089447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Arrays are not bounds checked</a:t>
            </a:r>
            <a:endParaRPr lang="en-US" dirty="0">
              <a:latin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</a:endParaRPr>
          </a:p>
          <a:p>
            <a:br>
              <a:rPr lang="en-US" dirty="0"/>
            </a:br>
            <a:r>
              <a:rPr lang="en-US" dirty="0">
                <a:latin typeface="Lucida Console" panose="020B0609040504020204" pitchFamily="49" charset="0"/>
              </a:rPr>
              <a:t>double array[3] = {1, 2, 3};</a:t>
            </a:r>
          </a:p>
          <a:p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array[10] = 3;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B3A8A7-2C2B-6C46-A03F-59EAFC7BAB7E}"/>
              </a:ext>
            </a:extLst>
          </p:cNvPr>
          <p:cNvSpPr txBox="1"/>
          <p:nvPr/>
        </p:nvSpPr>
        <p:spPr>
          <a:xfrm>
            <a:off x="4967785" y="380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0B0EEC-2D55-5241-AD85-2157879C6F31}"/>
              </a:ext>
            </a:extLst>
          </p:cNvPr>
          <p:cNvSpPr txBox="1"/>
          <p:nvPr/>
        </p:nvSpPr>
        <p:spPr>
          <a:xfrm>
            <a:off x="3930555" y="3698543"/>
            <a:ext cx="3419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 overwrite whatever was there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310EA0-A7CE-A448-96DE-FC7BF9AF4C3B}"/>
              </a:ext>
            </a:extLst>
          </p:cNvPr>
          <p:cNvSpPr/>
          <p:nvPr/>
        </p:nvSpPr>
        <p:spPr>
          <a:xfrm>
            <a:off x="255813" y="2770842"/>
            <a:ext cx="2405500" cy="399197"/>
          </a:xfrm>
          <a:prstGeom prst="rect">
            <a:avLst/>
          </a:prstGeom>
          <a:noFill/>
          <a:ln w="698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64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5BE4F-485F-BE42-9FAE-703469DA8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and type-safety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64BC91-0A78-8644-895F-F70FF0E9C24D}"/>
              </a:ext>
            </a:extLst>
          </p:cNvPr>
          <p:cNvSpPr/>
          <p:nvPr/>
        </p:nvSpPr>
        <p:spPr>
          <a:xfrm>
            <a:off x="370114" y="1402140"/>
            <a:ext cx="1089447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Arrays are not bounds checked</a:t>
            </a:r>
            <a:endParaRPr lang="en-US" dirty="0">
              <a:latin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</a:endParaRPr>
          </a:p>
          <a:p>
            <a:br>
              <a:rPr lang="en-US" dirty="0"/>
            </a:br>
            <a:r>
              <a:rPr lang="en-US" dirty="0">
                <a:latin typeface="Lucida Console" panose="020B0609040504020204" pitchFamily="49" charset="0"/>
              </a:rPr>
              <a:t>double array[3] = {1, 2, 3};</a:t>
            </a:r>
          </a:p>
          <a:p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>
                <a:latin typeface="Lucida Console" panose="020B0609040504020204" pitchFamily="49" charset="0"/>
              </a:rPr>
              <a:t>int x = array[10];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B3A8A7-2C2B-6C46-A03F-59EAFC7BAB7E}"/>
              </a:ext>
            </a:extLst>
          </p:cNvPr>
          <p:cNvSpPr txBox="1"/>
          <p:nvPr/>
        </p:nvSpPr>
        <p:spPr>
          <a:xfrm>
            <a:off x="4967785" y="38077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0B0EEC-2D55-5241-AD85-2157879C6F31}"/>
              </a:ext>
            </a:extLst>
          </p:cNvPr>
          <p:cNvSpPr txBox="1"/>
          <p:nvPr/>
        </p:nvSpPr>
        <p:spPr>
          <a:xfrm>
            <a:off x="3930555" y="3698543"/>
            <a:ext cx="3964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 interpret whatever is there as an int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310EA0-A7CE-A448-96DE-FC7BF9AF4C3B}"/>
              </a:ext>
            </a:extLst>
          </p:cNvPr>
          <p:cNvSpPr/>
          <p:nvPr/>
        </p:nvSpPr>
        <p:spPr>
          <a:xfrm>
            <a:off x="460531" y="2770842"/>
            <a:ext cx="2541976" cy="399197"/>
          </a:xfrm>
          <a:prstGeom prst="rect">
            <a:avLst/>
          </a:prstGeom>
          <a:noFill/>
          <a:ln w="698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519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90F89-5C85-5849-87A0-095CA80A6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and type-safety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7D5504-7589-8045-A278-D2D667CE071A}"/>
              </a:ext>
            </a:extLst>
          </p:cNvPr>
          <p:cNvSpPr/>
          <p:nvPr/>
        </p:nvSpPr>
        <p:spPr>
          <a:xfrm>
            <a:off x="905301" y="1170380"/>
            <a:ext cx="1072259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Why is this risky? </a:t>
            </a:r>
          </a:p>
          <a:p>
            <a:r>
              <a:rPr lang="en-US" dirty="0">
                <a:latin typeface="Arial" panose="020B0604020202020204" pitchFamily="34" charset="0"/>
              </a:rPr>
              <a:t>Casts provide a trivial way to store arbitrary instructions into code addresses.</a:t>
            </a:r>
            <a:br>
              <a:rPr lang="en-US" dirty="0"/>
            </a:br>
            <a:r>
              <a:rPr lang="en-US" dirty="0">
                <a:latin typeface="Arial" panose="020B0604020202020204" pitchFamily="34" charset="0"/>
              </a:rPr>
              <a:t>A standard C-code "exploit" (malicious attack) involves writing some "bad" instructions into some location in memory that will later be executed. </a:t>
            </a:r>
          </a:p>
          <a:p>
            <a:endParaRPr lang="en-US" dirty="0">
              <a:latin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</a:rPr>
              <a:t>These instructions might, for example, store the entry location of virus-code.</a:t>
            </a:r>
          </a:p>
          <a:p>
            <a:br>
              <a:rPr lang="en-US" dirty="0"/>
            </a:br>
            <a:r>
              <a:rPr lang="en-US" dirty="0">
                <a:latin typeface="Courier New" panose="02070309020205020404" pitchFamily="49" charset="0"/>
              </a:rPr>
              <a:t>/* pretend 0x010000 is a hexadecimal address of code */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</a:rPr>
              <a:t>int </a:t>
            </a:r>
            <a:r>
              <a:rPr lang="en-US" dirty="0" err="1">
                <a:latin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</a:rPr>
              <a:t> = 0x010000;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</a:rPr>
              <a:t>/* treat this integer as a pointer, using a cast */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</a:rPr>
              <a:t>int * </a:t>
            </a:r>
            <a:r>
              <a:rPr lang="en-US" dirty="0" err="1">
                <a:latin typeface="Courier New" panose="02070309020205020404" pitchFamily="49" charset="0"/>
              </a:rPr>
              <a:t>i_ptr</a:t>
            </a:r>
            <a:r>
              <a:rPr lang="en-US" dirty="0">
                <a:latin typeface="Courier New" panose="02070309020205020404" pitchFamily="49" charset="0"/>
              </a:rPr>
              <a:t> = (int*)</a:t>
            </a:r>
            <a:r>
              <a:rPr lang="en-US" dirty="0" err="1">
                <a:latin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</a:rPr>
              <a:t>;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</a:rPr>
              <a:t>/* store through this pointer --- placing bad data at address */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</a:rPr>
              <a:t>(*</a:t>
            </a:r>
            <a:r>
              <a:rPr lang="en-US" dirty="0" err="1">
                <a:latin typeface="Courier New" panose="02070309020205020404" pitchFamily="49" charset="0"/>
              </a:rPr>
              <a:t>i_ptr</a:t>
            </a:r>
            <a:r>
              <a:rPr lang="en-US" dirty="0">
                <a:latin typeface="Courier New" panose="02070309020205020404" pitchFamily="49" charset="0"/>
              </a:rPr>
              <a:t>) = 0xBADCAT;</a:t>
            </a:r>
          </a:p>
          <a:p>
            <a:br>
              <a:rPr lang="en-US" dirty="0"/>
            </a:br>
            <a:r>
              <a:rPr lang="en-US" dirty="0">
                <a:latin typeface="Arial" panose="020B0604020202020204" pitchFamily="34" charset="0"/>
              </a:rPr>
              <a:t>Later, when the code jumps to </a:t>
            </a:r>
            <a:r>
              <a:rPr lang="en-US" dirty="0">
                <a:latin typeface="Courier New" panose="02070309020205020404" pitchFamily="49" charset="0"/>
              </a:rPr>
              <a:t>0x010000</a:t>
            </a:r>
            <a:r>
              <a:rPr lang="en-US" dirty="0">
                <a:latin typeface="Arial" panose="020B0604020202020204" pitchFamily="34" charset="0"/>
              </a:rPr>
              <a:t>, the code will execute the instruction </a:t>
            </a:r>
            <a:r>
              <a:rPr lang="en-US" dirty="0">
                <a:latin typeface="Courier New" panose="02070309020205020404" pitchFamily="49" charset="0"/>
              </a:rPr>
              <a:t>0xBADCAT </a:t>
            </a:r>
            <a:r>
              <a:rPr lang="en-US" dirty="0">
                <a:latin typeface="Arial" panose="020B0604020202020204" pitchFamily="34" charset="0"/>
              </a:rPr>
              <a:t>instead of whatever instruction was there before. 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ECF7CD-C883-1C41-AE77-B84457C0B75B}"/>
              </a:ext>
            </a:extLst>
          </p:cNvPr>
          <p:cNvSpPr/>
          <p:nvPr/>
        </p:nvSpPr>
        <p:spPr>
          <a:xfrm>
            <a:off x="1944886" y="6211669"/>
            <a:ext cx="101128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latin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</a:rPr>
              <a:t>http://</a:t>
            </a:r>
            <a:r>
              <a:rPr lang="en-US" dirty="0" err="1">
                <a:latin typeface="Arial" panose="020B0604020202020204" pitchFamily="34" charset="0"/>
              </a:rPr>
              <a:t>courses.cs.washington.edu</a:t>
            </a:r>
            <a:r>
              <a:rPr lang="en-US" dirty="0">
                <a:latin typeface="Arial" panose="020B0604020202020204" pitchFamily="34" charset="0"/>
              </a:rPr>
              <a:t>/courses/cse341/04wi/lectures/26-unsafe-languages.html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1393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8DB2F-7531-8340-9E32-FAE007596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is not type-safe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16098-0279-8247-AAB9-4B55F6CACBFC}"/>
              </a:ext>
            </a:extLst>
          </p:cNvPr>
          <p:cNvSpPr txBox="1"/>
          <p:nvPr/>
        </p:nvSpPr>
        <p:spPr>
          <a:xfrm>
            <a:off x="748990" y="854957"/>
            <a:ext cx="37816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Let’s unpack this a bit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C8BCB-71B8-7A47-A279-3BB54D12E2BB}"/>
              </a:ext>
            </a:extLst>
          </p:cNvPr>
          <p:cNvSpPr/>
          <p:nvPr/>
        </p:nvSpPr>
        <p:spPr>
          <a:xfrm>
            <a:off x="748990" y="1439732"/>
            <a:ext cx="91729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 int </a:t>
            </a:r>
            <a:r>
              <a:rPr lang="en-US" sz="1200" dirty="0" err="1"/>
              <a:t>jjj</a:t>
            </a:r>
            <a:r>
              <a:rPr lang="en-US" sz="1200" dirty="0"/>
              <a:t>=3;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long int iii = (long int)&amp;</a:t>
            </a:r>
            <a:r>
              <a:rPr lang="en-US" sz="1200" dirty="0" err="1"/>
              <a:t>jjj</a:t>
            </a:r>
            <a:r>
              <a:rPr lang="en-US" sz="1200" dirty="0"/>
              <a:t>;</a:t>
            </a:r>
            <a:br>
              <a:rPr lang="en-US" sz="1200" dirty="0"/>
            </a:br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70042B-55C7-B349-9BB1-795736F1769D}"/>
              </a:ext>
            </a:extLst>
          </p:cNvPr>
          <p:cNvSpPr txBox="1"/>
          <p:nvPr/>
        </p:nvSpPr>
        <p:spPr>
          <a:xfrm>
            <a:off x="4159134" y="1624398"/>
            <a:ext cx="5577385" cy="64633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A contrived way to give variable iii a value that is an address.</a:t>
            </a:r>
          </a:p>
        </p:txBody>
      </p:sp>
    </p:spTree>
    <p:extLst>
      <p:ext uri="{BB962C8B-B14F-4D97-AF65-F5344CB8AC3E}">
        <p14:creationId xmlns:p14="http://schemas.microsoft.com/office/powerpoint/2010/main" val="25265934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8DB2F-7531-8340-9E32-FAE007596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is not type-safe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16098-0279-8247-AAB9-4B55F6CACBFC}"/>
              </a:ext>
            </a:extLst>
          </p:cNvPr>
          <p:cNvSpPr txBox="1"/>
          <p:nvPr/>
        </p:nvSpPr>
        <p:spPr>
          <a:xfrm>
            <a:off x="748990" y="854957"/>
            <a:ext cx="37816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Let’s unpack this a bit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C8BCB-71B8-7A47-A279-3BB54D12E2BB}"/>
              </a:ext>
            </a:extLst>
          </p:cNvPr>
          <p:cNvSpPr/>
          <p:nvPr/>
        </p:nvSpPr>
        <p:spPr>
          <a:xfrm>
            <a:off x="748990" y="1439732"/>
            <a:ext cx="917293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 int </a:t>
            </a:r>
            <a:r>
              <a:rPr lang="en-US" sz="1200" dirty="0" err="1"/>
              <a:t>jjj</a:t>
            </a:r>
            <a:r>
              <a:rPr lang="en-US" sz="1200" dirty="0"/>
              <a:t>=3;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long int iii = (long int)&amp;</a:t>
            </a:r>
            <a:r>
              <a:rPr lang="en-US" sz="1200" dirty="0" err="1"/>
              <a:t>jjj</a:t>
            </a:r>
            <a:r>
              <a:rPr lang="en-US" sz="1200" dirty="0"/>
              <a:t>;</a:t>
            </a:r>
            <a:br>
              <a:rPr lang="en-US" sz="1200" dirty="0"/>
            </a:br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/* treat this integer as a pointer, using a cast */</a:t>
            </a:r>
            <a:br>
              <a:rPr lang="en-US" sz="1200" dirty="0"/>
            </a:br>
            <a:r>
              <a:rPr lang="en-US" sz="1200" dirty="0"/>
              <a:t>int* </a:t>
            </a:r>
            <a:r>
              <a:rPr lang="en-US" sz="1200" dirty="0" err="1"/>
              <a:t>i_ptr</a:t>
            </a:r>
            <a:r>
              <a:rPr lang="en-US" sz="1200" dirty="0"/>
              <a:t> = (int*)iii;</a:t>
            </a:r>
            <a:br>
              <a:rPr lang="en-US" sz="1200" dirty="0"/>
            </a:br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F693EF-3C88-8648-B4B7-EFDC3DFE213B}"/>
              </a:ext>
            </a:extLst>
          </p:cNvPr>
          <p:cNvSpPr txBox="1"/>
          <p:nvPr/>
        </p:nvSpPr>
        <p:spPr>
          <a:xfrm>
            <a:off x="4192385" y="1517191"/>
            <a:ext cx="5577385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Cast the value to a pointer</a:t>
            </a:r>
          </a:p>
        </p:txBody>
      </p:sp>
    </p:spTree>
    <p:extLst>
      <p:ext uri="{BB962C8B-B14F-4D97-AF65-F5344CB8AC3E}">
        <p14:creationId xmlns:p14="http://schemas.microsoft.com/office/powerpoint/2010/main" val="34728818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8DB2F-7531-8340-9E32-FAE007596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is not type-safe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16098-0279-8247-AAB9-4B55F6CACBFC}"/>
              </a:ext>
            </a:extLst>
          </p:cNvPr>
          <p:cNvSpPr txBox="1"/>
          <p:nvPr/>
        </p:nvSpPr>
        <p:spPr>
          <a:xfrm>
            <a:off x="748990" y="854957"/>
            <a:ext cx="37816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Let’s unpack this a bit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C8BCB-71B8-7A47-A279-3BB54D12E2BB}"/>
              </a:ext>
            </a:extLst>
          </p:cNvPr>
          <p:cNvSpPr/>
          <p:nvPr/>
        </p:nvSpPr>
        <p:spPr>
          <a:xfrm>
            <a:off x="748990" y="1439732"/>
            <a:ext cx="9172932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 int </a:t>
            </a:r>
            <a:r>
              <a:rPr lang="en-US" sz="1200" dirty="0" err="1"/>
              <a:t>jjj</a:t>
            </a:r>
            <a:r>
              <a:rPr lang="en-US" sz="1200" dirty="0"/>
              <a:t>=3;</a:t>
            </a:r>
            <a:br>
              <a:rPr lang="en-US" sz="1200" dirty="0"/>
            </a:br>
            <a:endParaRPr lang="en-US" sz="1200" dirty="0"/>
          </a:p>
          <a:p>
            <a:r>
              <a:rPr lang="en-US" sz="1200" dirty="0"/>
              <a:t>long int iii = (long int)&amp;</a:t>
            </a:r>
            <a:r>
              <a:rPr lang="en-US" sz="1200" dirty="0" err="1"/>
              <a:t>jjj</a:t>
            </a:r>
            <a:r>
              <a:rPr lang="en-US" sz="1200" dirty="0"/>
              <a:t>;</a:t>
            </a:r>
            <a:br>
              <a:rPr lang="en-US" sz="1200" dirty="0"/>
            </a:br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/* treat this integer as a pointer, using a cast */</a:t>
            </a:r>
            <a:br>
              <a:rPr lang="en-US" sz="1200" dirty="0"/>
            </a:br>
            <a:r>
              <a:rPr lang="en-US" sz="1200" dirty="0"/>
              <a:t>int* </a:t>
            </a:r>
            <a:r>
              <a:rPr lang="en-US" sz="1200" dirty="0" err="1"/>
              <a:t>i_ptr</a:t>
            </a:r>
            <a:r>
              <a:rPr lang="en-US" sz="1200" dirty="0"/>
              <a:t> = (int*)iii;</a:t>
            </a:r>
            <a:br>
              <a:rPr lang="en-US" sz="1200" dirty="0"/>
            </a:b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 *</a:t>
            </a:r>
            <a:r>
              <a:rPr lang="en-US" sz="1200" dirty="0" err="1"/>
              <a:t>i_ptr</a:t>
            </a:r>
            <a:r>
              <a:rPr lang="en-US" sz="1200" dirty="0"/>
              <a:t>+=4;</a:t>
            </a:r>
            <a:br>
              <a:rPr lang="en-US" sz="1200" dirty="0"/>
            </a:br>
            <a:br>
              <a:rPr lang="en-US" sz="1200" dirty="0"/>
            </a:b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A969FD-1453-3F4B-B0A6-59C71DCFA327}"/>
              </a:ext>
            </a:extLst>
          </p:cNvPr>
          <p:cNvSpPr txBox="1"/>
          <p:nvPr/>
        </p:nvSpPr>
        <p:spPr>
          <a:xfrm>
            <a:off x="4192385" y="1517191"/>
            <a:ext cx="5577385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Cast the value to a pointer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E9931F-67D1-E042-A5E3-6964409B721F}"/>
              </a:ext>
            </a:extLst>
          </p:cNvPr>
          <p:cNvSpPr txBox="1"/>
          <p:nvPr/>
        </p:nvSpPr>
        <p:spPr>
          <a:xfrm>
            <a:off x="4192384" y="2164230"/>
            <a:ext cx="5577385" cy="64633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The data at the address that iii contains is now changed</a:t>
            </a:r>
          </a:p>
        </p:txBody>
      </p:sp>
    </p:spTree>
    <p:extLst>
      <p:ext uri="{BB962C8B-B14F-4D97-AF65-F5344CB8AC3E}">
        <p14:creationId xmlns:p14="http://schemas.microsoft.com/office/powerpoint/2010/main" val="2748668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989" y="75767"/>
            <a:ext cx="11083619" cy="701731"/>
          </a:xfrm>
        </p:spPr>
        <p:txBody>
          <a:bodyPr>
            <a:normAutofit fontScale="90000"/>
          </a:bodyPr>
          <a:lstStyle/>
          <a:p>
            <a:r>
              <a:rPr lang="en-US" dirty="0"/>
              <a:t>Type Safety – Ensure Correct Interpretation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3CB30-9E39-7741-84D8-06F7B5A55EDD}"/>
              </a:ext>
            </a:extLst>
          </p:cNvPr>
          <p:cNvSpPr txBox="1"/>
          <p:nvPr/>
        </p:nvSpPr>
        <p:spPr>
          <a:xfrm>
            <a:off x="748990" y="1385047"/>
            <a:ext cx="553651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600" dirty="0"/>
          </a:p>
          <a:p>
            <a:r>
              <a:rPr lang="en-US" sz="3600" dirty="0"/>
              <a:t>32 bits can be interpreted as</a:t>
            </a:r>
          </a:p>
          <a:p>
            <a:r>
              <a:rPr lang="en-US" sz="3600" dirty="0"/>
              <a:t>	an instruction</a:t>
            </a:r>
          </a:p>
          <a:p>
            <a:r>
              <a:rPr lang="en-US" sz="3600" dirty="0"/>
              <a:t>	a floating point number</a:t>
            </a:r>
          </a:p>
          <a:p>
            <a:r>
              <a:rPr lang="en-US" sz="3600" dirty="0"/>
              <a:t>	an integer</a:t>
            </a:r>
          </a:p>
          <a:p>
            <a:r>
              <a:rPr lang="en-US" sz="3600" dirty="0"/>
              <a:t>	four characters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978490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8DB2F-7531-8340-9E32-FAE007596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is not type-safe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16098-0279-8247-AAB9-4B55F6CACBFC}"/>
              </a:ext>
            </a:extLst>
          </p:cNvPr>
          <p:cNvSpPr txBox="1"/>
          <p:nvPr/>
        </p:nvSpPr>
        <p:spPr>
          <a:xfrm>
            <a:off x="748990" y="854957"/>
            <a:ext cx="37816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Let’s unpack this a bit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C8BCB-71B8-7A47-A279-3BB54D12E2BB}"/>
              </a:ext>
            </a:extLst>
          </p:cNvPr>
          <p:cNvSpPr/>
          <p:nvPr/>
        </p:nvSpPr>
        <p:spPr>
          <a:xfrm>
            <a:off x="748990" y="1439732"/>
            <a:ext cx="9172932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 int </a:t>
            </a:r>
            <a:r>
              <a:rPr lang="en-US" sz="1200" dirty="0" err="1"/>
              <a:t>jjj</a:t>
            </a:r>
            <a:r>
              <a:rPr lang="en-US" sz="1200" dirty="0"/>
              <a:t>=3;</a:t>
            </a:r>
            <a:br>
              <a:rPr lang="en-US" sz="1200" dirty="0"/>
            </a:br>
            <a:endParaRPr lang="en-US" sz="1200" dirty="0"/>
          </a:p>
          <a:p>
            <a:r>
              <a:rPr lang="en-US" sz="1200" dirty="0"/>
              <a:t>long int iii = (long int)&amp;</a:t>
            </a:r>
            <a:r>
              <a:rPr lang="en-US" sz="1200" dirty="0" err="1"/>
              <a:t>jjj</a:t>
            </a:r>
            <a:r>
              <a:rPr lang="en-US" sz="1200" dirty="0"/>
              <a:t>;</a:t>
            </a:r>
            <a:br>
              <a:rPr lang="en-US" sz="1200" dirty="0"/>
            </a:br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/* treat this integer as a pointer, using a cast */</a:t>
            </a:r>
            <a:br>
              <a:rPr lang="en-US" sz="1200" dirty="0"/>
            </a:br>
            <a:r>
              <a:rPr lang="en-US" sz="1200" dirty="0"/>
              <a:t>int* </a:t>
            </a:r>
            <a:r>
              <a:rPr lang="en-US" sz="1200" dirty="0" err="1"/>
              <a:t>i_ptr</a:t>
            </a:r>
            <a:r>
              <a:rPr lang="en-US" sz="1200" dirty="0"/>
              <a:t> = (int*)iii;</a:t>
            </a:r>
            <a:br>
              <a:rPr lang="en-US" sz="1200" dirty="0"/>
            </a:b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 *</a:t>
            </a:r>
            <a:r>
              <a:rPr lang="en-US" sz="1200" dirty="0" err="1"/>
              <a:t>i_ptr</a:t>
            </a:r>
            <a:r>
              <a:rPr lang="en-US" sz="1200" dirty="0"/>
              <a:t>+=4;</a:t>
            </a:r>
            <a:br>
              <a:rPr lang="en-US" sz="1200" dirty="0"/>
            </a:br>
            <a:br>
              <a:rPr lang="en-US" sz="1200" dirty="0"/>
            </a:b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A969FD-1453-3F4B-B0A6-59C71DCFA327}"/>
              </a:ext>
            </a:extLst>
          </p:cNvPr>
          <p:cNvSpPr txBox="1"/>
          <p:nvPr/>
        </p:nvSpPr>
        <p:spPr>
          <a:xfrm>
            <a:off x="4192385" y="1517191"/>
            <a:ext cx="5577385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Cast the value to a pointer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E9931F-67D1-E042-A5E3-6964409B721F}"/>
              </a:ext>
            </a:extLst>
          </p:cNvPr>
          <p:cNvSpPr txBox="1"/>
          <p:nvPr/>
        </p:nvSpPr>
        <p:spPr>
          <a:xfrm>
            <a:off x="4192384" y="2164230"/>
            <a:ext cx="5577385" cy="64633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The data at the address that iii contains is now changed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8E4F3C-0D2A-F54E-BAAF-8E8E1939518D}"/>
              </a:ext>
            </a:extLst>
          </p:cNvPr>
          <p:cNvSpPr txBox="1"/>
          <p:nvPr/>
        </p:nvSpPr>
        <p:spPr>
          <a:xfrm>
            <a:off x="4192384" y="2994520"/>
            <a:ext cx="5577385" cy="14773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It’s a contrived example (extremely contrived….)</a:t>
            </a:r>
          </a:p>
          <a:p>
            <a:r>
              <a:rPr lang="en-US" dirty="0"/>
              <a:t>But because of the cast, the value of the data at the address of iii is changed</a:t>
            </a:r>
          </a:p>
          <a:p>
            <a:r>
              <a:rPr lang="en-US" dirty="0"/>
              <a:t>If iii is an address of an instruction to execute, the instruction has been changed</a:t>
            </a:r>
          </a:p>
        </p:txBody>
      </p:sp>
    </p:spTree>
    <p:extLst>
      <p:ext uri="{BB962C8B-B14F-4D97-AF65-F5344CB8AC3E}">
        <p14:creationId xmlns:p14="http://schemas.microsoft.com/office/powerpoint/2010/main" val="2561154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8DB2F-7531-8340-9E32-FAE007596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is not type-safe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16098-0279-8247-AAB9-4B55F6CACBFC}"/>
              </a:ext>
            </a:extLst>
          </p:cNvPr>
          <p:cNvSpPr txBox="1"/>
          <p:nvPr/>
        </p:nvSpPr>
        <p:spPr>
          <a:xfrm>
            <a:off x="748990" y="854957"/>
            <a:ext cx="37816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Let’s unpack this a bit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C8BCB-71B8-7A47-A279-3BB54D12E2BB}"/>
              </a:ext>
            </a:extLst>
          </p:cNvPr>
          <p:cNvSpPr/>
          <p:nvPr/>
        </p:nvSpPr>
        <p:spPr>
          <a:xfrm>
            <a:off x="748990" y="1439732"/>
            <a:ext cx="9172932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 int </a:t>
            </a:r>
            <a:r>
              <a:rPr lang="en-US" sz="1200" dirty="0" err="1"/>
              <a:t>jjj</a:t>
            </a:r>
            <a:r>
              <a:rPr lang="en-US" sz="1200" dirty="0"/>
              <a:t>=3;</a:t>
            </a:r>
            <a:br>
              <a:rPr lang="en-US" sz="1200" dirty="0"/>
            </a:br>
            <a:endParaRPr lang="en-US" sz="1200" dirty="0"/>
          </a:p>
          <a:p>
            <a:r>
              <a:rPr lang="en-US" sz="1200" dirty="0"/>
              <a:t>long int iii = (long int)&amp;</a:t>
            </a:r>
            <a:r>
              <a:rPr lang="en-US" sz="1200" dirty="0" err="1"/>
              <a:t>jjj</a:t>
            </a:r>
            <a:r>
              <a:rPr lang="en-US" sz="1200" dirty="0"/>
              <a:t>;</a:t>
            </a:r>
            <a:br>
              <a:rPr lang="en-US" sz="1200" dirty="0"/>
            </a:br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/* treat this integer as a pointer, using a cast */</a:t>
            </a:r>
            <a:br>
              <a:rPr lang="en-US" sz="1200" dirty="0"/>
            </a:br>
            <a:r>
              <a:rPr lang="en-US" sz="1200" dirty="0"/>
              <a:t>int* </a:t>
            </a:r>
            <a:r>
              <a:rPr lang="en-US" sz="1200" dirty="0" err="1"/>
              <a:t>i_ptr</a:t>
            </a:r>
            <a:r>
              <a:rPr lang="en-US" sz="1200" dirty="0"/>
              <a:t> = (int*)iii;</a:t>
            </a:r>
            <a:br>
              <a:rPr lang="en-US" sz="1200" dirty="0"/>
            </a:b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 *</a:t>
            </a:r>
            <a:r>
              <a:rPr lang="en-US" sz="1200" dirty="0" err="1"/>
              <a:t>i_ptr</a:t>
            </a:r>
            <a:r>
              <a:rPr lang="en-US" sz="1200" dirty="0"/>
              <a:t>+=4;</a:t>
            </a:r>
            <a:br>
              <a:rPr lang="en-US" sz="1200" dirty="0"/>
            </a:br>
            <a:br>
              <a:rPr lang="en-US" sz="1200" dirty="0"/>
            </a:b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A969FD-1453-3F4B-B0A6-59C71DCFA327}"/>
              </a:ext>
            </a:extLst>
          </p:cNvPr>
          <p:cNvSpPr txBox="1"/>
          <p:nvPr/>
        </p:nvSpPr>
        <p:spPr>
          <a:xfrm>
            <a:off x="4192385" y="1517191"/>
            <a:ext cx="5577385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Cast the value to a pointer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E9931F-67D1-E042-A5E3-6964409B721F}"/>
              </a:ext>
            </a:extLst>
          </p:cNvPr>
          <p:cNvSpPr txBox="1"/>
          <p:nvPr/>
        </p:nvSpPr>
        <p:spPr>
          <a:xfrm>
            <a:off x="4192384" y="2164230"/>
            <a:ext cx="5577385" cy="64633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</a:rPr>
              <a:t>The data at the address that iii contains is now changed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8E4F3C-0D2A-F54E-BAAF-8E8E1939518D}"/>
              </a:ext>
            </a:extLst>
          </p:cNvPr>
          <p:cNvSpPr txBox="1"/>
          <p:nvPr/>
        </p:nvSpPr>
        <p:spPr>
          <a:xfrm>
            <a:off x="4192384" y="2994520"/>
            <a:ext cx="5577385" cy="14773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It’s a contrived example (extremely contrived….)</a:t>
            </a:r>
          </a:p>
          <a:p>
            <a:r>
              <a:rPr lang="en-US" dirty="0"/>
              <a:t>But because of the cast, the value of the data at the address of iii is changed</a:t>
            </a:r>
          </a:p>
          <a:p>
            <a:r>
              <a:rPr lang="en-US" dirty="0"/>
              <a:t>If iii is an address of an instruction to execute, the instruction has been changed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07570-6B21-FC4E-83AA-AB5C17C5BDE0}"/>
              </a:ext>
            </a:extLst>
          </p:cNvPr>
          <p:cNvSpPr txBox="1"/>
          <p:nvPr/>
        </p:nvSpPr>
        <p:spPr>
          <a:xfrm>
            <a:off x="4192383" y="4810916"/>
            <a:ext cx="5577385" cy="64633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39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People who write malware have more time to use this in more insidious (not contrived) ways…..</a:t>
            </a:r>
          </a:p>
        </p:txBody>
      </p:sp>
    </p:spTree>
    <p:extLst>
      <p:ext uri="{BB962C8B-B14F-4D97-AF65-F5344CB8AC3E}">
        <p14:creationId xmlns:p14="http://schemas.microsoft.com/office/powerpoint/2010/main" val="37987471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B294B-AC81-794D-9289-6CC92981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Not Type Safe?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BBD53F-881E-D74D-8AA5-FD586595E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C/C++ often chosen for performance reasons</a:t>
            </a:r>
          </a:p>
          <a:p>
            <a:pPr lvl="1"/>
            <a:r>
              <a:rPr lang="en-US" dirty="0"/>
              <a:t>Manual memory management</a:t>
            </a:r>
          </a:p>
          <a:p>
            <a:pPr lvl="1"/>
            <a:r>
              <a:rPr lang="en-US" dirty="0"/>
              <a:t>Interaction with low-level hardware</a:t>
            </a:r>
          </a:p>
          <a:p>
            <a:r>
              <a:rPr lang="en-US" dirty="0"/>
              <a:t>Enforcement of type safety is </a:t>
            </a:r>
            <a:r>
              <a:rPr lang="en-US" b="1" dirty="0"/>
              <a:t>expensive</a:t>
            </a:r>
          </a:p>
          <a:p>
            <a:pPr lvl="1"/>
            <a:r>
              <a:rPr lang="en-US" dirty="0"/>
              <a:t>Garbage collection</a:t>
            </a:r>
          </a:p>
          <a:p>
            <a:pPr lvl="1"/>
            <a:r>
              <a:rPr lang="en-US" dirty="0"/>
              <a:t>Bounds and null-pointer checks</a:t>
            </a:r>
          </a:p>
          <a:p>
            <a:pPr lvl="1"/>
            <a:r>
              <a:rPr lang="en-US" dirty="0"/>
              <a:t>Casts, pointer arithmetic and &amp; operator not allowed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B38626-8052-1A42-90FF-C90D4C79B8AC}"/>
              </a:ext>
            </a:extLst>
          </p:cNvPr>
          <p:cNvSpPr txBox="1"/>
          <p:nvPr/>
        </p:nvSpPr>
        <p:spPr>
          <a:xfrm>
            <a:off x="7658101" y="3496423"/>
            <a:ext cx="432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 definition of expensive = time consuming</a:t>
            </a:r>
          </a:p>
        </p:txBody>
      </p:sp>
    </p:spTree>
    <p:extLst>
      <p:ext uri="{BB962C8B-B14F-4D97-AF65-F5344CB8AC3E}">
        <p14:creationId xmlns:p14="http://schemas.microsoft.com/office/powerpoint/2010/main" val="39720226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5510B-4DB6-B34A-B8B0-15E5802FB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7639A-38C6-E94E-ACF6-54FAEF832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checking</a:t>
            </a:r>
          </a:p>
          <a:p>
            <a:pPr lvl="1"/>
            <a:r>
              <a:rPr lang="en-US" dirty="0"/>
              <a:t>Verifying the constraints of type</a:t>
            </a:r>
          </a:p>
          <a:p>
            <a:pPr lvl="1"/>
            <a:r>
              <a:rPr lang="en-US" dirty="0"/>
              <a:t>Static type checking - done at compile time</a:t>
            </a:r>
          </a:p>
          <a:p>
            <a:pPr lvl="1"/>
            <a:r>
              <a:rPr lang="en-US" dirty="0"/>
              <a:t>Dynamic type checking – done at run time </a:t>
            </a:r>
          </a:p>
          <a:p>
            <a:r>
              <a:rPr lang="en-US" dirty="0"/>
              <a:t>Type safety</a:t>
            </a:r>
          </a:p>
          <a:p>
            <a:pPr lvl="1"/>
            <a:r>
              <a:rPr lang="en-US" dirty="0"/>
              <a:t>Enforcement of type – strongly typed = strong enforcement</a:t>
            </a:r>
          </a:p>
          <a:p>
            <a:pPr lvl="1"/>
            <a:r>
              <a:rPr lang="en-US" dirty="0"/>
              <a:t>Ensuring operations are compatible with data type</a:t>
            </a:r>
          </a:p>
          <a:p>
            <a:r>
              <a:rPr lang="en-US" dirty="0"/>
              <a:t>C/C++</a:t>
            </a:r>
          </a:p>
          <a:p>
            <a:pPr lvl="1"/>
            <a:r>
              <a:rPr lang="en-US" dirty="0"/>
              <a:t>Pointers, casts, and manual memory management make C/C++ not type-safe</a:t>
            </a:r>
          </a:p>
        </p:txBody>
      </p:sp>
    </p:spTree>
    <p:extLst>
      <p:ext uri="{BB962C8B-B14F-4D97-AF65-F5344CB8AC3E}">
        <p14:creationId xmlns:p14="http://schemas.microsoft.com/office/powerpoint/2010/main" val="11335799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D8DD0A-FF22-734E-969C-D04BABF29D4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193877" y="2776877"/>
            <a:ext cx="5804247" cy="1353421"/>
          </a:xfrm>
        </p:spPr>
        <p:txBody>
          <a:bodyPr/>
          <a:lstStyle/>
          <a:p>
            <a:r>
              <a:rPr lang="en-US" dirty="0"/>
              <a:t>You have reached the end of this presentation.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388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Interpretation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3CB30-9E39-7741-84D8-06F7B5A55EDD}"/>
              </a:ext>
            </a:extLst>
          </p:cNvPr>
          <p:cNvSpPr txBox="1"/>
          <p:nvPr/>
        </p:nvSpPr>
        <p:spPr>
          <a:xfrm>
            <a:off x="748990" y="1283236"/>
            <a:ext cx="88608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Memory addresses point to a byte of memory</a:t>
            </a:r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8BAA69-023D-1348-91F0-D0D72F979003}"/>
              </a:ext>
            </a:extLst>
          </p:cNvPr>
          <p:cNvSpPr txBox="1"/>
          <p:nvPr/>
        </p:nvSpPr>
        <p:spPr>
          <a:xfrm>
            <a:off x="748990" y="2448381"/>
            <a:ext cx="481452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 Address                     Data at that Address</a:t>
            </a:r>
          </a:p>
          <a:p>
            <a:r>
              <a:rPr lang="en-US" dirty="0"/>
              <a:t>0x0000 007F F31E 0878          1110 0011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111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Interpretation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3CB30-9E39-7741-84D8-06F7B5A55EDD}"/>
              </a:ext>
            </a:extLst>
          </p:cNvPr>
          <p:cNvSpPr txBox="1"/>
          <p:nvPr/>
        </p:nvSpPr>
        <p:spPr>
          <a:xfrm>
            <a:off x="748990" y="1283236"/>
            <a:ext cx="88608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Memory addresses point to a byte of memory</a:t>
            </a:r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8BAA69-023D-1348-91F0-D0D72F979003}"/>
              </a:ext>
            </a:extLst>
          </p:cNvPr>
          <p:cNvSpPr txBox="1"/>
          <p:nvPr/>
        </p:nvSpPr>
        <p:spPr>
          <a:xfrm>
            <a:off x="748990" y="2448381"/>
            <a:ext cx="481452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 Address                     Data at that Address</a:t>
            </a:r>
          </a:p>
          <a:p>
            <a:r>
              <a:rPr lang="en-US" dirty="0"/>
              <a:t>0x0000 007F F31E 0878          1110 0011</a:t>
            </a:r>
          </a:p>
          <a:p>
            <a:r>
              <a:rPr lang="en-US" dirty="0"/>
              <a:t>0x0000 007F F31E 0879          0000 0000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&amp;</a:t>
            </a:r>
            <a:r>
              <a:rPr lang="en-US" dirty="0" err="1"/>
              <a:t>myVar</a:t>
            </a:r>
            <a:r>
              <a:rPr lang="en-US" dirty="0"/>
              <a:t> = 0x0000 007F F31E 0878;</a:t>
            </a:r>
          </a:p>
          <a:p>
            <a:endParaRPr lang="en-US" dirty="0"/>
          </a:p>
          <a:p>
            <a:r>
              <a:rPr lang="en-US" dirty="0" err="1"/>
              <a:t>myVar</a:t>
            </a:r>
            <a:r>
              <a:rPr lang="en-US" dirty="0"/>
              <a:t> = ?     Depends on type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860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Interpretation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3CB30-9E39-7741-84D8-06F7B5A55EDD}"/>
              </a:ext>
            </a:extLst>
          </p:cNvPr>
          <p:cNvSpPr txBox="1"/>
          <p:nvPr/>
        </p:nvSpPr>
        <p:spPr>
          <a:xfrm>
            <a:off x="748990" y="1283236"/>
            <a:ext cx="88608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Memory addresses point to a byte of memory</a:t>
            </a:r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8BAA69-023D-1348-91F0-D0D72F979003}"/>
              </a:ext>
            </a:extLst>
          </p:cNvPr>
          <p:cNvSpPr txBox="1"/>
          <p:nvPr/>
        </p:nvSpPr>
        <p:spPr>
          <a:xfrm>
            <a:off x="748990" y="2448381"/>
            <a:ext cx="481452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 Address                     Data at that Address</a:t>
            </a:r>
          </a:p>
          <a:p>
            <a:r>
              <a:rPr lang="en-US" dirty="0"/>
              <a:t>0x0000 007F F31E 0878          1110 0011</a:t>
            </a:r>
          </a:p>
          <a:p>
            <a:r>
              <a:rPr lang="en-US" dirty="0"/>
              <a:t>0x0000 007F F31E 0879          0000 0000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char * </a:t>
            </a:r>
            <a:r>
              <a:rPr lang="en-US" dirty="0" err="1"/>
              <a:t>myVar</a:t>
            </a:r>
            <a:endParaRPr lang="en-US" dirty="0"/>
          </a:p>
          <a:p>
            <a:r>
              <a:rPr lang="en-US" dirty="0"/>
              <a:t>&amp;</a:t>
            </a:r>
            <a:r>
              <a:rPr lang="en-US" dirty="0" err="1"/>
              <a:t>myVar</a:t>
            </a:r>
            <a:r>
              <a:rPr lang="en-US" dirty="0"/>
              <a:t> = 0x0000 007F F31E 0878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myVar</a:t>
            </a:r>
            <a:r>
              <a:rPr lang="en-US" dirty="0">
                <a:sym typeface="Wingdings" pitchFamily="2" charset="2"/>
              </a:rPr>
              <a:t> = “</a:t>
            </a:r>
            <a:r>
              <a:rPr lang="en-US" dirty="0">
                <a:latin typeface="Symbol" pitchFamily="2" charset="2"/>
                <a:sym typeface="Wingdings" pitchFamily="2" charset="2"/>
              </a:rPr>
              <a:t>p”</a:t>
            </a:r>
            <a:endParaRPr lang="en-US" dirty="0">
              <a:latin typeface="Symbol" pitchFamily="2" charset="2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905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Interpretation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3CB30-9E39-7741-84D8-06F7B5A55EDD}"/>
              </a:ext>
            </a:extLst>
          </p:cNvPr>
          <p:cNvSpPr txBox="1"/>
          <p:nvPr/>
        </p:nvSpPr>
        <p:spPr>
          <a:xfrm>
            <a:off x="748990" y="1283236"/>
            <a:ext cx="88608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Memory addresses point to a byte of memory</a:t>
            </a:r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8BAA69-023D-1348-91F0-D0D72F979003}"/>
              </a:ext>
            </a:extLst>
          </p:cNvPr>
          <p:cNvSpPr txBox="1"/>
          <p:nvPr/>
        </p:nvSpPr>
        <p:spPr>
          <a:xfrm>
            <a:off x="748990" y="2448381"/>
            <a:ext cx="4814523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 Address                     Data at that Address</a:t>
            </a:r>
          </a:p>
          <a:p>
            <a:r>
              <a:rPr lang="en-US" dirty="0"/>
              <a:t>0x0000 007F F31E 0878          1110 0011</a:t>
            </a:r>
          </a:p>
          <a:p>
            <a:r>
              <a:rPr lang="en-US" dirty="0"/>
              <a:t>0x0000 007F F31E 0879          0110 0001 </a:t>
            </a:r>
          </a:p>
          <a:p>
            <a:r>
              <a:rPr lang="en-US" dirty="0"/>
              <a:t>0x0000 007F F31E 0880          0000 0000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char * </a:t>
            </a:r>
            <a:r>
              <a:rPr lang="en-US" dirty="0" err="1"/>
              <a:t>myVar</a:t>
            </a:r>
            <a:r>
              <a:rPr lang="en-US" dirty="0"/>
              <a:t> = new char[3]</a:t>
            </a:r>
          </a:p>
          <a:p>
            <a:r>
              <a:rPr lang="en-US" dirty="0"/>
              <a:t>&amp;</a:t>
            </a:r>
            <a:r>
              <a:rPr lang="en-US" dirty="0" err="1"/>
              <a:t>myVar</a:t>
            </a:r>
            <a:r>
              <a:rPr lang="en-US" dirty="0"/>
              <a:t> = 0x0000 007F F31E 0878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myVar</a:t>
            </a:r>
            <a:r>
              <a:rPr lang="en-US" dirty="0">
                <a:sym typeface="Wingdings" pitchFamily="2" charset="2"/>
              </a:rPr>
              <a:t> = “</a:t>
            </a:r>
            <a:r>
              <a:rPr lang="en-US" dirty="0" err="1">
                <a:latin typeface="Symbol" pitchFamily="2" charset="2"/>
                <a:sym typeface="Wingdings" pitchFamily="2" charset="2"/>
              </a:rPr>
              <a:t>pA</a:t>
            </a:r>
            <a:r>
              <a:rPr lang="en-US" dirty="0">
                <a:latin typeface="Symbol" pitchFamily="2" charset="2"/>
                <a:sym typeface="Wingdings" pitchFamily="2" charset="2"/>
              </a:rPr>
              <a:t>”</a:t>
            </a:r>
            <a:endParaRPr lang="en-US" dirty="0">
              <a:latin typeface="Symbol" pitchFamily="2" charset="2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621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Interpretation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3CB30-9E39-7741-84D8-06F7B5A55EDD}"/>
              </a:ext>
            </a:extLst>
          </p:cNvPr>
          <p:cNvSpPr txBox="1"/>
          <p:nvPr/>
        </p:nvSpPr>
        <p:spPr>
          <a:xfrm>
            <a:off x="748990" y="1283236"/>
            <a:ext cx="88608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Memory addresses point to a byte of memory</a:t>
            </a:r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8BAA69-023D-1348-91F0-D0D72F979003}"/>
              </a:ext>
            </a:extLst>
          </p:cNvPr>
          <p:cNvSpPr txBox="1"/>
          <p:nvPr/>
        </p:nvSpPr>
        <p:spPr>
          <a:xfrm>
            <a:off x="748990" y="2448381"/>
            <a:ext cx="481452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 Address                     Data at that Address</a:t>
            </a:r>
          </a:p>
          <a:p>
            <a:r>
              <a:rPr lang="en-US" dirty="0"/>
              <a:t>0x0000 007F F31E 0878          1110 0011</a:t>
            </a:r>
          </a:p>
          <a:p>
            <a:r>
              <a:rPr lang="en-US" dirty="0"/>
              <a:t>0x0000 007F F31E 0879          0110 0001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unsigned short  </a:t>
            </a:r>
            <a:r>
              <a:rPr lang="en-US" dirty="0" err="1"/>
              <a:t>myVar</a:t>
            </a:r>
            <a:r>
              <a:rPr lang="en-US" dirty="0"/>
              <a:t>;</a:t>
            </a:r>
          </a:p>
          <a:p>
            <a:r>
              <a:rPr lang="en-US" dirty="0"/>
              <a:t>&amp;</a:t>
            </a:r>
            <a:r>
              <a:rPr lang="en-US" dirty="0" err="1"/>
              <a:t>myVar</a:t>
            </a:r>
            <a:r>
              <a:rPr lang="en-US" dirty="0"/>
              <a:t> = 0x0000 007F F31E 0878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myVar</a:t>
            </a:r>
            <a:r>
              <a:rPr lang="en-US" dirty="0">
                <a:sym typeface="Wingdings" pitchFamily="2" charset="2"/>
              </a:rPr>
              <a:t> = 58,209</a:t>
            </a:r>
            <a:endParaRPr lang="en-US" dirty="0">
              <a:latin typeface="Symbol" pitchFamily="2" charset="2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251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BBBEC-8326-1548-814B-F671D7C0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 Interpretation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3CB30-9E39-7741-84D8-06F7B5A55EDD}"/>
              </a:ext>
            </a:extLst>
          </p:cNvPr>
          <p:cNvSpPr txBox="1"/>
          <p:nvPr/>
        </p:nvSpPr>
        <p:spPr>
          <a:xfrm>
            <a:off x="748990" y="1283236"/>
            <a:ext cx="88608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Memory addresses point to a byte of memory</a:t>
            </a:r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8BAA69-023D-1348-91F0-D0D72F979003}"/>
              </a:ext>
            </a:extLst>
          </p:cNvPr>
          <p:cNvSpPr txBox="1"/>
          <p:nvPr/>
        </p:nvSpPr>
        <p:spPr>
          <a:xfrm>
            <a:off x="748990" y="2448381"/>
            <a:ext cx="481452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 Address                     Data at that Address</a:t>
            </a:r>
          </a:p>
          <a:p>
            <a:r>
              <a:rPr lang="en-US" dirty="0"/>
              <a:t>0x0000 007F F31E 0878          1110 0011</a:t>
            </a:r>
          </a:p>
          <a:p>
            <a:r>
              <a:rPr lang="en-US" dirty="0"/>
              <a:t>0x0000 007F F31E 0879          0000 1101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short  </a:t>
            </a:r>
            <a:r>
              <a:rPr lang="en-US" dirty="0" err="1"/>
              <a:t>myVar</a:t>
            </a:r>
            <a:endParaRPr lang="en-US" dirty="0"/>
          </a:p>
          <a:p>
            <a:r>
              <a:rPr lang="en-US" dirty="0"/>
              <a:t>&amp;</a:t>
            </a:r>
            <a:r>
              <a:rPr lang="en-US" dirty="0" err="1"/>
              <a:t>myVar</a:t>
            </a:r>
            <a:r>
              <a:rPr lang="en-US" dirty="0"/>
              <a:t> = 0x0000 007F F31E 0878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myVar</a:t>
            </a:r>
            <a:r>
              <a:rPr lang="en-US" dirty="0">
                <a:sym typeface="Wingdings" pitchFamily="2" charset="2"/>
              </a:rPr>
              <a:t> = </a:t>
            </a:r>
            <a:r>
              <a:rPr lang="en-US" dirty="0">
                <a:latin typeface="Symbol" pitchFamily="2" charset="2"/>
                <a:sym typeface="Wingdings" pitchFamily="2" charset="2"/>
              </a:rPr>
              <a:t>-7327</a:t>
            </a:r>
            <a:endParaRPr lang="en-US" dirty="0">
              <a:latin typeface="Symbol" pitchFamily="2" charset="2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2970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OFFICE THEME" val="2arkaUnB"/>
  <p:tag name="ARTICULATE_SLIDE_COUNT" val="13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Custom 165">
      <a:dk1>
        <a:srgbClr val="14223C"/>
      </a:dk1>
      <a:lt1>
        <a:srgbClr val="FFFFFF"/>
      </a:lt1>
      <a:dk2>
        <a:srgbClr val="C61033"/>
      </a:dk2>
      <a:lt2>
        <a:srgbClr val="FFFFFF"/>
      </a:lt2>
      <a:accent1>
        <a:srgbClr val="27BCC8"/>
      </a:accent1>
      <a:accent2>
        <a:srgbClr val="F9582C"/>
      </a:accent2>
      <a:accent3>
        <a:srgbClr val="751782"/>
      </a:accent3>
      <a:accent4>
        <a:srgbClr val="54C674"/>
      </a:accent4>
      <a:accent5>
        <a:srgbClr val="FFCF03"/>
      </a:accent5>
      <a:accent6>
        <a:srgbClr val="686C71"/>
      </a:accent6>
      <a:hlink>
        <a:srgbClr val="27BCC8"/>
      </a:hlink>
      <a:folHlink>
        <a:srgbClr val="686C7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S4360_ppt_template" id="{EABDD226-D8ED-8741-99C7-EFE427F8F7CB}" vid="{537258E6-5443-CF42-BA72-343D6CC377F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CIS4360_ppt_template</Template>
  <TotalTime>24345</TotalTime>
  <Words>1807</Words>
  <Application>Microsoft Macintosh PowerPoint</Application>
  <PresentationFormat>Widescreen</PresentationFormat>
  <Paragraphs>292</Paragraphs>
  <Slides>34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Calibri Light</vt:lpstr>
      <vt:lpstr>Courier New</vt:lpstr>
      <vt:lpstr>Lucida Console</vt:lpstr>
      <vt:lpstr>Symbol</vt:lpstr>
      <vt:lpstr>Office Theme</vt:lpstr>
      <vt:lpstr>COP3503</vt:lpstr>
      <vt:lpstr>Types</vt:lpstr>
      <vt:lpstr>Type Safety – Ensure Correct Interpretation of Data</vt:lpstr>
      <vt:lpstr>Correct Interpretation of Data</vt:lpstr>
      <vt:lpstr>Correct Interpretation of Data</vt:lpstr>
      <vt:lpstr>Correct Interpretation of Data</vt:lpstr>
      <vt:lpstr>Correct Interpretation of Data</vt:lpstr>
      <vt:lpstr>Correct Interpretation of Data</vt:lpstr>
      <vt:lpstr>Correct Interpretation of Data</vt:lpstr>
      <vt:lpstr>Correct Interpretation of Data</vt:lpstr>
      <vt:lpstr>Correct Interpretation of Data</vt:lpstr>
      <vt:lpstr>Correct Interpretation of Data</vt:lpstr>
      <vt:lpstr>Static vs. Dynamic Typing</vt:lpstr>
      <vt:lpstr>Static vs. Dynamic Typing</vt:lpstr>
      <vt:lpstr>Static vs Dynamic Typing</vt:lpstr>
      <vt:lpstr>Correct Interpretation of Data</vt:lpstr>
      <vt:lpstr>Correct Interpretation of Data</vt:lpstr>
      <vt:lpstr>C does not enforce type-safety</vt:lpstr>
      <vt:lpstr>C does not enforce type-safety</vt:lpstr>
      <vt:lpstr>C does not enforce type-safety</vt:lpstr>
      <vt:lpstr>C does not enforce type-safety</vt:lpstr>
      <vt:lpstr>C does not enforce type-safety</vt:lpstr>
      <vt:lpstr>C and type-safety</vt:lpstr>
      <vt:lpstr>C and type-safety</vt:lpstr>
      <vt:lpstr>C and type-safety</vt:lpstr>
      <vt:lpstr>C and type-safety</vt:lpstr>
      <vt:lpstr>C is not type-safe</vt:lpstr>
      <vt:lpstr>C is not type-safe</vt:lpstr>
      <vt:lpstr>C is not type-safe</vt:lpstr>
      <vt:lpstr>C is not type-safe</vt:lpstr>
      <vt:lpstr>C is not type-safe</vt:lpstr>
      <vt:lpstr>Why Not Type Safe?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CIS4360</dc:title>
  <dc:creator>Schilling,Brian J</dc:creator>
  <cp:lastModifiedBy>Resch,Cheryl</cp:lastModifiedBy>
  <cp:revision>84</cp:revision>
  <dcterms:created xsi:type="dcterms:W3CDTF">2019-03-19T17:28:36Z</dcterms:created>
  <dcterms:modified xsi:type="dcterms:W3CDTF">2022-03-14T19:37:39Z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133E562F-2057-4BDA-BB77-5DE6986C8041</vt:lpwstr>
  </property>
  <property fmtid="{D5CDD505-2E9C-101B-9397-08002B2CF9AE}" pid="3" name="ArticulatePath">
    <vt:lpwstr>PUR4931 Slide 1</vt:lpwstr>
  </property>
</Properties>
</file>

<file path=docProps/thumbnail.jpeg>
</file>